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53"/>
  </p:notesMasterIdLst>
  <p:handoutMasterIdLst>
    <p:handoutMasterId r:id="rId154"/>
  </p:handoutMasterIdLst>
  <p:sldIdLst>
    <p:sldId id="852" r:id="rId2"/>
    <p:sldId id="854" r:id="rId3"/>
    <p:sldId id="855" r:id="rId4"/>
    <p:sldId id="856" r:id="rId5"/>
    <p:sldId id="1041" r:id="rId6"/>
    <p:sldId id="1042" r:id="rId7"/>
    <p:sldId id="1043" r:id="rId8"/>
    <p:sldId id="858" r:id="rId9"/>
    <p:sldId id="312" r:id="rId10"/>
    <p:sldId id="293" r:id="rId11"/>
    <p:sldId id="292" r:id="rId12"/>
    <p:sldId id="307" r:id="rId13"/>
    <p:sldId id="836" r:id="rId14"/>
    <p:sldId id="827" r:id="rId15"/>
    <p:sldId id="1044" r:id="rId16"/>
    <p:sldId id="296" r:id="rId17"/>
    <p:sldId id="309" r:id="rId18"/>
    <p:sldId id="306" r:id="rId19"/>
    <p:sldId id="861" r:id="rId20"/>
    <p:sldId id="863" r:id="rId21"/>
    <p:sldId id="912" r:id="rId22"/>
    <p:sldId id="914" r:id="rId23"/>
    <p:sldId id="915" r:id="rId24"/>
    <p:sldId id="913" r:id="rId25"/>
    <p:sldId id="967" r:id="rId26"/>
    <p:sldId id="864" r:id="rId27"/>
    <p:sldId id="875" r:id="rId28"/>
    <p:sldId id="862" r:id="rId29"/>
    <p:sldId id="1050" r:id="rId30"/>
    <p:sldId id="938" r:id="rId31"/>
    <p:sldId id="876" r:id="rId32"/>
    <p:sldId id="882" r:id="rId33"/>
    <p:sldId id="877" r:id="rId34"/>
    <p:sldId id="878" r:id="rId35"/>
    <p:sldId id="916" r:id="rId36"/>
    <p:sldId id="917" r:id="rId37"/>
    <p:sldId id="920" r:id="rId38"/>
    <p:sldId id="918" r:id="rId39"/>
    <p:sldId id="919" r:id="rId40"/>
    <p:sldId id="921" r:id="rId41"/>
    <p:sldId id="922" r:id="rId42"/>
    <p:sldId id="923" r:id="rId43"/>
    <p:sldId id="937" r:id="rId44"/>
    <p:sldId id="931" r:id="rId45"/>
    <p:sldId id="900" r:id="rId46"/>
    <p:sldId id="897" r:id="rId47"/>
    <p:sldId id="890" r:id="rId48"/>
    <p:sldId id="889" r:id="rId49"/>
    <p:sldId id="924" r:id="rId50"/>
    <p:sldId id="927" r:id="rId51"/>
    <p:sldId id="929" r:id="rId52"/>
    <p:sldId id="930" r:id="rId53"/>
    <p:sldId id="928" r:id="rId54"/>
    <p:sldId id="932" r:id="rId55"/>
    <p:sldId id="925" r:id="rId56"/>
    <p:sldId id="926" r:id="rId57"/>
    <p:sldId id="933" r:id="rId58"/>
    <p:sldId id="934" r:id="rId59"/>
    <p:sldId id="936" r:id="rId60"/>
    <p:sldId id="935" r:id="rId61"/>
    <p:sldId id="944" r:id="rId62"/>
    <p:sldId id="945" r:id="rId63"/>
    <p:sldId id="898" r:id="rId64"/>
    <p:sldId id="896" r:id="rId65"/>
    <p:sldId id="872" r:id="rId66"/>
    <p:sldId id="1047" r:id="rId67"/>
    <p:sldId id="941" r:id="rId68"/>
    <p:sldId id="942" r:id="rId69"/>
    <p:sldId id="943" r:id="rId70"/>
    <p:sldId id="957" r:id="rId71"/>
    <p:sldId id="873" r:id="rId72"/>
    <p:sldId id="1010" r:id="rId73"/>
    <p:sldId id="1011" r:id="rId74"/>
    <p:sldId id="1012" r:id="rId75"/>
    <p:sldId id="964" r:id="rId76"/>
    <p:sldId id="1014" r:id="rId77"/>
    <p:sldId id="1019" r:id="rId78"/>
    <p:sldId id="1015" r:id="rId79"/>
    <p:sldId id="1016" r:id="rId80"/>
    <p:sldId id="1046" r:id="rId81"/>
    <p:sldId id="1030" r:id="rId82"/>
    <p:sldId id="1024" r:id="rId83"/>
    <p:sldId id="1025" r:id="rId84"/>
    <p:sldId id="1038" r:id="rId85"/>
    <p:sldId id="910" r:id="rId86"/>
    <p:sldId id="911" r:id="rId87"/>
    <p:sldId id="1056" r:id="rId88"/>
    <p:sldId id="891" r:id="rId89"/>
    <p:sldId id="902" r:id="rId90"/>
    <p:sldId id="901" r:id="rId91"/>
    <p:sldId id="892" r:id="rId92"/>
    <p:sldId id="946" r:id="rId93"/>
    <p:sldId id="947" r:id="rId94"/>
    <p:sldId id="948" r:id="rId95"/>
    <p:sldId id="949" r:id="rId96"/>
    <p:sldId id="1052" r:id="rId97"/>
    <p:sldId id="1054" r:id="rId98"/>
    <p:sldId id="1053" r:id="rId99"/>
    <p:sldId id="959" r:id="rId100"/>
    <p:sldId id="958" r:id="rId101"/>
    <p:sldId id="951" r:id="rId102"/>
    <p:sldId id="960" r:id="rId103"/>
    <p:sldId id="961" r:id="rId104"/>
    <p:sldId id="962" r:id="rId105"/>
    <p:sldId id="953" r:id="rId106"/>
    <p:sldId id="963" r:id="rId107"/>
    <p:sldId id="903" r:id="rId108"/>
    <p:sldId id="905" r:id="rId109"/>
    <p:sldId id="870" r:id="rId110"/>
    <p:sldId id="871" r:id="rId111"/>
    <p:sldId id="965" r:id="rId112"/>
    <p:sldId id="984" r:id="rId113"/>
    <p:sldId id="968" r:id="rId114"/>
    <p:sldId id="969" r:id="rId115"/>
    <p:sldId id="971" r:id="rId116"/>
    <p:sldId id="970" r:id="rId117"/>
    <p:sldId id="978" r:id="rId118"/>
    <p:sldId id="979" r:id="rId119"/>
    <p:sldId id="980" r:id="rId120"/>
    <p:sldId id="981" r:id="rId121"/>
    <p:sldId id="982" r:id="rId122"/>
    <p:sldId id="972" r:id="rId123"/>
    <p:sldId id="983" r:id="rId124"/>
    <p:sldId id="1045" r:id="rId125"/>
    <p:sldId id="976" r:id="rId126"/>
    <p:sldId id="977" r:id="rId127"/>
    <p:sldId id="996" r:id="rId128"/>
    <p:sldId id="866" r:id="rId129"/>
    <p:sldId id="997" r:id="rId130"/>
    <p:sldId id="998" r:id="rId131"/>
    <p:sldId id="1005" r:id="rId132"/>
    <p:sldId id="1002" r:id="rId133"/>
    <p:sldId id="1003" r:id="rId134"/>
    <p:sldId id="1004" r:id="rId135"/>
    <p:sldId id="1057" r:id="rId136"/>
    <p:sldId id="1058" r:id="rId137"/>
    <p:sldId id="865" r:id="rId138"/>
    <p:sldId id="414" r:id="rId139"/>
    <p:sldId id="995" r:id="rId140"/>
    <p:sldId id="1048" r:id="rId141"/>
    <p:sldId id="1051" r:id="rId142"/>
    <p:sldId id="1006" r:id="rId143"/>
    <p:sldId id="1040" r:id="rId144"/>
    <p:sldId id="1039" r:id="rId145"/>
    <p:sldId id="1049" r:id="rId146"/>
    <p:sldId id="1032" r:id="rId147"/>
    <p:sldId id="1033" r:id="rId148"/>
    <p:sldId id="1034" r:id="rId149"/>
    <p:sldId id="1035" r:id="rId150"/>
    <p:sldId id="1036" r:id="rId151"/>
    <p:sldId id="1037" r:id="rId15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5B98"/>
    <a:srgbClr val="525353"/>
    <a:srgbClr val="2E6FBB"/>
    <a:srgbClr val="07215B"/>
    <a:srgbClr val="FFFFFF"/>
    <a:srgbClr val="23A3FF"/>
    <a:srgbClr val="C30D3E"/>
    <a:srgbClr val="1C5D9C"/>
    <a:srgbClr val="A6A6A6"/>
    <a:srgbClr val="5F5E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378" autoAdjust="0"/>
    <p:restoredTop sz="94433" autoAdjust="0"/>
  </p:normalViewPr>
  <p:slideViewPr>
    <p:cSldViewPr snapToGrid="0">
      <p:cViewPr varScale="1">
        <p:scale>
          <a:sx n="79" d="100"/>
          <a:sy n="79" d="100"/>
        </p:scale>
        <p:origin x="200" y="680"/>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40" d="100"/>
        <a:sy n="14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handoutMaster" Target="handoutMasters/handout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7/23/21</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7/23/21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40</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62</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15</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27</a:t>
            </a:fld>
            <a:endParaRPr lang="en-US" dirty="0"/>
          </a:p>
        </p:txBody>
      </p:sp>
    </p:spTree>
    <p:extLst>
      <p:ext uri="{BB962C8B-B14F-4D97-AF65-F5344CB8AC3E}">
        <p14:creationId xmlns:p14="http://schemas.microsoft.com/office/powerpoint/2010/main" val="1283495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38</a:t>
            </a:fld>
            <a:endParaRPr lang="en-US" dirty="0"/>
          </a:p>
        </p:txBody>
      </p:sp>
    </p:spTree>
    <p:extLst>
      <p:ext uri="{BB962C8B-B14F-4D97-AF65-F5344CB8AC3E}">
        <p14:creationId xmlns:p14="http://schemas.microsoft.com/office/powerpoint/2010/main" val="3353287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hyperlink" Target="https://github.com/hesim-dev/hesim-presentations/tree/master/r-hta-2020" TargetMode="External"/><Relationship Id="rId2" Type="http://schemas.openxmlformats.org/officeDocument/2006/relationships/hyperlink" Target="https://devinincerti.com/2019/01/01/sim-mstate.html" TargetMode="Externa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hyperlink" Target="https://shiny.rstudio.com/" TargetMode="External"/><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hyperlink" Target="https://r-hta.org/tutorial/markov_models_shiny/" TargetMode="External"/><Relationship Id="rId4" Type="http://schemas.openxmlformats.org/officeDocument/2006/relationships/image" Target="../media/image43.png"/></Relationships>
</file>

<file path=ppt/slides/_rels/slide1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Incerti.devin@gene.com" TargetMode="Externa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0.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a:xfrm>
            <a:off x="463096" y="2921000"/>
            <a:ext cx="7310438" cy="1636713"/>
          </a:xfrm>
        </p:spPr>
        <p:txBody>
          <a:bodyPr>
            <a:normAutofit/>
          </a:bodyPr>
          <a:lstStyle/>
          <a:p>
            <a:r>
              <a:rPr lang="en-US" dirty="0"/>
              <a:t>ISPOR</a:t>
            </a:r>
          </a:p>
          <a:p>
            <a:r>
              <a:rPr lang="en-US" dirty="0"/>
              <a:t>August 11/12, 2021</a:t>
            </a:r>
          </a:p>
          <a:p>
            <a:endParaRPr lang="en-US" dirty="0"/>
          </a:p>
          <a:p>
            <a:endParaRPr lang="en-US" dirty="0"/>
          </a:p>
          <a:p>
            <a:r>
              <a:rPr lang="en-US" dirty="0"/>
              <a:t>Devin </a:t>
            </a:r>
            <a:r>
              <a:rPr lang="en-US" dirty="0" err="1"/>
              <a:t>Incerti</a:t>
            </a:r>
            <a:endParaRPr lang="en-US" dirty="0"/>
          </a:p>
          <a:p>
            <a:r>
              <a:rPr lang="en-US" dirty="0"/>
              <a:t>Jeroen Jansen</a:t>
            </a:r>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13730363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99</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198" y="1779792"/>
            <a:ext cx="7970520" cy="3323987"/>
          </a:xfrm>
          <a:prstGeom prst="rect">
            <a:avLst/>
          </a:prstGeom>
          <a:solidFill>
            <a:schemeClr val="bg1">
              <a:lumMod val="85000"/>
            </a:schemeClr>
          </a:solidFill>
        </p:spPr>
        <p:txBody>
          <a:bodyPr wrap="square">
            <a:spAutoFit/>
          </a:bodyPr>
          <a:lstStyle/>
          <a:p>
            <a:r>
              <a:rPr lang="en-US" sz="1050" b="1" dirty="0" err="1">
                <a:solidFill>
                  <a:srgbClr val="2E6FBB"/>
                </a:solidFill>
                <a:latin typeface="Lucida Console" panose="020B0609040504020204" pitchFamily="49" charset="0"/>
              </a:rPr>
              <a:t>tparams_def</a:t>
            </a:r>
            <a:r>
              <a:rPr lang="en-US" sz="1050" b="1" dirty="0">
                <a:solidFill>
                  <a:srgbClr val="2E6FBB"/>
                </a:solidFill>
                <a:latin typeface="Lucida Console" panose="020B0609040504020204" pitchFamily="49" charset="0"/>
              </a:rPr>
              <a:t> </a:t>
            </a:r>
            <a:r>
              <a:rPr lang="en-US" sz="1050" dirty="0">
                <a:latin typeface="Lucida Console" panose="020B0609040504020204" pitchFamily="49" charset="0"/>
              </a:rPr>
              <a:t>&lt;- </a:t>
            </a:r>
            <a:r>
              <a:rPr lang="en-US" sz="1050" b="1" dirty="0" err="1">
                <a:latin typeface="Lucida Console" panose="020B0609040504020204" pitchFamily="49" charset="0"/>
              </a:rPr>
              <a:t>define_tparams</a:t>
            </a:r>
            <a:r>
              <a:rPr lang="en-US" sz="1050" dirty="0">
                <a:latin typeface="Lucida Console" panose="020B0609040504020204" pitchFamily="49" charset="0"/>
              </a:rPr>
              <a:t>({</a:t>
            </a:r>
          </a:p>
          <a:p>
            <a:r>
              <a:rPr lang="en-US" sz="1050" dirty="0">
                <a:latin typeface="Lucida Console" panose="020B0609040504020204" pitchFamily="49" charset="0"/>
              </a:rPr>
              <a:t>  </a:t>
            </a:r>
            <a:r>
              <a:rPr lang="en-US" sz="1050" dirty="0">
                <a:solidFill>
                  <a:schemeClr val="accent6"/>
                </a:solidFill>
                <a:latin typeface="Lucida Console" panose="020B0609040504020204" pitchFamily="49" charset="0"/>
              </a:rPr>
              <a:t># The treatment effect (relative risk) varies by </a:t>
            </a:r>
          </a:p>
          <a:p>
            <a:r>
              <a:rPr lang="en-US" sz="1050" dirty="0">
                <a:solidFill>
                  <a:schemeClr val="accent6"/>
                </a:solidFill>
                <a:latin typeface="Lucida Console" panose="020B0609040504020204" pitchFamily="49" charset="0"/>
              </a:rPr>
              <a:t>  # strategies (SOC is the reference strategy)</a:t>
            </a:r>
          </a:p>
          <a:p>
            <a:endParaRPr lang="en-US" sz="1050" dirty="0">
              <a:latin typeface="Lucida Console" panose="020B0609040504020204" pitchFamily="49" charset="0"/>
            </a:endParaRPr>
          </a:p>
          <a:p>
            <a:r>
              <a:rPr lang="en-US" sz="1050" dirty="0">
                <a:latin typeface="Lucida Console" panose="020B0609040504020204" pitchFamily="49" charset="0"/>
              </a:rPr>
              <a:t>  </a:t>
            </a:r>
            <a:r>
              <a:rPr lang="en-US" sz="1050" dirty="0" err="1">
                <a:latin typeface="Lucida Console" panose="020B0609040504020204" pitchFamily="49" charset="0"/>
              </a:rPr>
              <a:t>rr</a:t>
            </a:r>
            <a:r>
              <a:rPr lang="en-US" sz="1050" dirty="0">
                <a:latin typeface="Lucida Console" panose="020B0609040504020204" pitchFamily="49" charset="0"/>
              </a:rPr>
              <a:t> &lt;-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1, </a:t>
            </a:r>
            <a:r>
              <a:rPr lang="en-US" sz="1050" dirty="0" err="1">
                <a:latin typeface="Lucida Console" panose="020B0609040504020204" pitchFamily="49" charset="0"/>
              </a:rPr>
              <a:t>rr_new</a:t>
            </a:r>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a:latin typeface="Lucida Console" panose="020B0609040504020204" pitchFamily="49" charset="0"/>
              </a:rPr>
              <a:t>  list(</a:t>
            </a:r>
          </a:p>
          <a:p>
            <a:r>
              <a:rPr lang="en-US" sz="1050" dirty="0">
                <a:latin typeface="Lucida Console" panose="020B0609040504020204" pitchFamily="49" charset="0"/>
              </a:rPr>
              <a:t>    </a:t>
            </a:r>
            <a:r>
              <a:rPr lang="en-US" sz="1050" dirty="0" err="1">
                <a:latin typeface="Lucida Console" panose="020B0609040504020204" pitchFamily="49" charset="0"/>
              </a:rPr>
              <a:t>tpmatrix</a:t>
            </a:r>
            <a:r>
              <a:rPr lang="en-US" sz="1050" dirty="0">
                <a:latin typeface="Lucida Console" panose="020B0609040504020204" pitchFamily="49" charset="0"/>
              </a:rPr>
              <a:t> = </a:t>
            </a:r>
            <a:r>
              <a:rPr lang="en-US" sz="1050" dirty="0" err="1">
                <a:latin typeface="Lucida Console" panose="020B0609040504020204" pitchFamily="49" charset="0"/>
              </a:rPr>
              <a:t>tpmatrix</a:t>
            </a:r>
            <a:r>
              <a:rPr lang="en-US" sz="1050" dirty="0">
                <a:latin typeface="Lucida Console" panose="020B0609040504020204" pitchFamily="49" charset="0"/>
              </a:rPr>
              <a:t>(</a:t>
            </a:r>
          </a:p>
          <a:p>
            <a:r>
              <a:rPr lang="en-US" sz="1050" dirty="0">
                <a:latin typeface="Lucida Console" panose="020B0609040504020204" pitchFamily="49" charset="0"/>
              </a:rPr>
              <a:t>      C,          p_soc$h_s1 * </a:t>
            </a:r>
            <a:r>
              <a:rPr lang="en-US" sz="1050" dirty="0" err="1">
                <a:latin typeface="Lucida Console" panose="020B0609040504020204" pitchFamily="49" charset="0"/>
              </a:rPr>
              <a:t>rr</a:t>
            </a:r>
            <a:r>
              <a:rPr lang="en-US" sz="1050" dirty="0">
                <a:latin typeface="Lucida Console" panose="020B0609040504020204" pitchFamily="49" charset="0"/>
              </a:rPr>
              <a:t>, p_soc$h_s2 * </a:t>
            </a:r>
            <a:r>
              <a:rPr lang="en-US" sz="1050" dirty="0" err="1">
                <a:latin typeface="Lucida Console" panose="020B0609040504020204" pitchFamily="49" charset="0"/>
              </a:rPr>
              <a:t>rr</a:t>
            </a:r>
            <a:r>
              <a:rPr lang="en-US" sz="1050" dirty="0">
                <a:latin typeface="Lucida Console" panose="020B0609040504020204" pitchFamily="49" charset="0"/>
              </a:rPr>
              <a:t>,  </a:t>
            </a:r>
            <a:r>
              <a:rPr lang="en-US" sz="1050" dirty="0" err="1">
                <a:latin typeface="Lucida Console" panose="020B0609040504020204" pitchFamily="49" charset="0"/>
              </a:rPr>
              <a:t>p_soc$h_d</a:t>
            </a:r>
            <a:r>
              <a:rPr lang="en-US" sz="1050" dirty="0">
                <a:latin typeface="Lucida Console" panose="020B0609040504020204" pitchFamily="49" charset="0"/>
              </a:rPr>
              <a:t>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p_soc$s1_h, C,               p_soc$s1_s2 * </a:t>
            </a:r>
            <a:r>
              <a:rPr lang="en-US" sz="1050" dirty="0" err="1">
                <a:latin typeface="Lucida Console" panose="020B0609040504020204" pitchFamily="49" charset="0"/>
              </a:rPr>
              <a:t>rr</a:t>
            </a:r>
            <a:r>
              <a:rPr lang="en-US" sz="1050" dirty="0">
                <a:latin typeface="Lucida Console" panose="020B0609040504020204" pitchFamily="49" charset="0"/>
              </a:rPr>
              <a:t>, p_soc$s1_d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p_soc$s2_h, p_soc$s2_s1,     C,                p_soc$s2_d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0,          0,               0,                1</a:t>
            </a:r>
          </a:p>
          <a:p>
            <a:r>
              <a:rPr lang="en-US" sz="1050" dirty="0">
                <a:latin typeface="Lucida Console" panose="020B0609040504020204" pitchFamily="49" charset="0"/>
              </a:rPr>
              <a:t>    ),</a:t>
            </a:r>
          </a:p>
          <a:p>
            <a:r>
              <a:rPr lang="en-US" sz="1050" dirty="0">
                <a:latin typeface="Lucida Console" panose="020B0609040504020204" pitchFamily="49" charset="0"/>
              </a:rPr>
              <a:t>    utility = u,</a:t>
            </a:r>
          </a:p>
          <a:p>
            <a:r>
              <a:rPr lang="en-US" sz="1050" dirty="0">
                <a:latin typeface="Lucida Console" panose="020B0609040504020204" pitchFamily="49" charset="0"/>
              </a:rPr>
              <a:t>    costs = list(</a:t>
            </a:r>
          </a:p>
          <a:p>
            <a:r>
              <a:rPr lang="en-US" sz="1050" dirty="0">
                <a:latin typeface="Lucida Console" panose="020B0609040504020204" pitchFamily="49" charset="0"/>
              </a:rPr>
              <a:t>      treatment =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a:t>
            </a:r>
            <a:r>
              <a:rPr lang="en-US" sz="1050" dirty="0" err="1">
                <a:latin typeface="Lucida Console" panose="020B0609040504020204" pitchFamily="49" charset="0"/>
              </a:rPr>
              <a:t>c_soc</a:t>
            </a:r>
            <a:r>
              <a:rPr lang="en-US" sz="1050" dirty="0">
                <a:latin typeface="Lucida Console" panose="020B0609040504020204" pitchFamily="49" charset="0"/>
              </a:rPr>
              <a:t>, </a:t>
            </a:r>
            <a:r>
              <a:rPr lang="en-US" sz="1050" dirty="0" err="1">
                <a:latin typeface="Lucida Console" panose="020B0609040504020204" pitchFamily="49" charset="0"/>
              </a:rPr>
              <a:t>c_new</a:t>
            </a:r>
            <a:r>
              <a:rPr lang="en-US" sz="1050" dirty="0">
                <a:latin typeface="Lucida Console" panose="020B0609040504020204" pitchFamily="49" charset="0"/>
              </a:rPr>
              <a:t>),</a:t>
            </a:r>
          </a:p>
          <a:p>
            <a:r>
              <a:rPr lang="en-US" sz="1050" dirty="0">
                <a:latin typeface="Lucida Console" panose="020B0609040504020204" pitchFamily="49" charset="0"/>
              </a:rPr>
              <a:t>      medical = </a:t>
            </a:r>
            <a:r>
              <a:rPr lang="en-US" sz="1050" dirty="0" err="1">
                <a:latin typeface="Lucida Console" panose="020B0609040504020204" pitchFamily="49" charset="0"/>
              </a:rPr>
              <a:t>c_medical</a:t>
            </a:r>
            <a:endParaRPr lang="en-US" sz="1050" dirty="0">
              <a:latin typeface="Lucida Console" panose="020B0609040504020204" pitchFamily="49" charset="0"/>
            </a:endParaRPr>
          </a:p>
          <a:p>
            <a:r>
              <a:rPr lang="en-US" sz="1050" dirty="0">
                <a:latin typeface="Lucida Console" panose="020B0609040504020204" pitchFamily="49" charset="0"/>
              </a:rPr>
              <a:t>    )</a:t>
            </a:r>
          </a:p>
          <a:p>
            <a:r>
              <a:rPr lang="en-US" sz="1050" dirty="0">
                <a:latin typeface="Lucida Console" panose="020B0609040504020204" pitchFamily="49" charset="0"/>
              </a:rPr>
              <a:t>  )</a:t>
            </a:r>
          </a:p>
          <a:p>
            <a:r>
              <a:rPr lang="en-US" sz="1050" dirty="0">
                <a:latin typeface="Lucida Console" panose="020B0609040504020204" pitchFamily="49" charset="0"/>
              </a:rPr>
              <a:t>})</a:t>
            </a:r>
          </a:p>
        </p:txBody>
      </p:sp>
      <p:grpSp>
        <p:nvGrpSpPr>
          <p:cNvPr id="86" name="Group 85">
            <a:extLst>
              <a:ext uri="{FF2B5EF4-FFF2-40B4-BE49-F238E27FC236}">
                <a16:creationId xmlns:a16="http://schemas.microsoft.com/office/drawing/2014/main" id="{3E9E4027-7296-AB4E-994D-0185B74EA62D}"/>
              </a:ext>
            </a:extLst>
          </p:cNvPr>
          <p:cNvGrpSpPr/>
          <p:nvPr/>
        </p:nvGrpSpPr>
        <p:grpSpPr>
          <a:xfrm>
            <a:off x="1714413" y="2615849"/>
            <a:ext cx="6461845" cy="2367730"/>
            <a:chOff x="1714415" y="1979057"/>
            <a:chExt cx="6461845" cy="2367730"/>
          </a:xfrm>
        </p:grpSpPr>
        <p:sp>
          <p:nvSpPr>
            <p:cNvPr id="23" name="Rectangle 22">
              <a:extLst>
                <a:ext uri="{FF2B5EF4-FFF2-40B4-BE49-F238E27FC236}">
                  <a16:creationId xmlns:a16="http://schemas.microsoft.com/office/drawing/2014/main" id="{93816E86-4F29-9044-8890-42F1F511A7E2}"/>
                </a:ext>
              </a:extLst>
            </p:cNvPr>
            <p:cNvSpPr/>
            <p:nvPr/>
          </p:nvSpPr>
          <p:spPr>
            <a:xfrm>
              <a:off x="4632469" y="1979057"/>
              <a:ext cx="1638791"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5" name="Straight Arrow Connector 24">
              <a:extLst>
                <a:ext uri="{FF2B5EF4-FFF2-40B4-BE49-F238E27FC236}">
                  <a16:creationId xmlns:a16="http://schemas.microsoft.com/office/drawing/2014/main" id="{51B26590-17CD-AC44-9AAF-B4CC8D4D3352}"/>
                </a:ext>
              </a:extLst>
            </p:cNvPr>
            <p:cNvCxnSpPr>
              <a:cxnSpLocks/>
              <a:stCxn id="23" idx="1"/>
            </p:cNvCxnSpPr>
            <p:nvPr/>
          </p:nvCxnSpPr>
          <p:spPr>
            <a:xfrm flipH="1" flipV="1">
              <a:off x="4389121" y="2002063"/>
              <a:ext cx="243348" cy="9241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3E801143-500F-A549-BF7D-E5480748281E}"/>
                </a:ext>
              </a:extLst>
            </p:cNvPr>
            <p:cNvSpPr/>
            <p:nvPr/>
          </p:nvSpPr>
          <p:spPr>
            <a:xfrm>
              <a:off x="6374535" y="2577940"/>
              <a:ext cx="1801725" cy="230832"/>
            </a:xfrm>
            <a:prstGeom prst="rect">
              <a:avLst/>
            </a:prstGeom>
          </p:spPr>
          <p:txBody>
            <a:bodyPr wrap="square">
              <a:spAutoFit/>
            </a:bodyPr>
            <a:lstStyle/>
            <a:p>
              <a:r>
                <a:rPr lang="en-US" sz="900" i="1" dirty="0">
                  <a:solidFill>
                    <a:srgbClr val="002060"/>
                  </a:solidFill>
                  <a:latin typeface="Helvetica"/>
                </a:rPr>
                <a:t>Parameter (defined above)</a:t>
              </a:r>
            </a:p>
          </p:txBody>
        </p:sp>
        <p:sp>
          <p:nvSpPr>
            <p:cNvPr id="7" name="Rectangle 6">
              <a:extLst>
                <a:ext uri="{FF2B5EF4-FFF2-40B4-BE49-F238E27FC236}">
                  <a16:creationId xmlns:a16="http://schemas.microsoft.com/office/drawing/2014/main" id="{A5D8CE4D-4428-DB4A-86B5-B0A60D5CBC5F}"/>
                </a:ext>
              </a:extLst>
            </p:cNvPr>
            <p:cNvSpPr/>
            <p:nvPr/>
          </p:nvSpPr>
          <p:spPr>
            <a:xfrm>
              <a:off x="4008432" y="3086736"/>
              <a:ext cx="2366103" cy="507831"/>
            </a:xfrm>
            <a:prstGeom prst="rect">
              <a:avLst/>
            </a:prstGeom>
          </p:spPr>
          <p:txBody>
            <a:bodyPr wrap="square">
              <a:spAutoFit/>
            </a:bodyPr>
            <a:lstStyle/>
            <a:p>
              <a:r>
                <a:rPr lang="en-US" sz="900" i="1" dirty="0">
                  <a:solidFill>
                    <a:srgbClr val="002060"/>
                  </a:solidFill>
                  <a:latin typeface="Helvetica"/>
                </a:rPr>
                <a:t>Recall that C denotes the “complement”, ensuring that the probabilities in a row sum to 1</a:t>
              </a:r>
              <a:endParaRPr lang="en-US" sz="900" dirty="0">
                <a:solidFill>
                  <a:srgbClr val="002060"/>
                </a:solidFill>
              </a:endParaRPr>
            </a:p>
          </p:txBody>
        </p:sp>
        <p:sp>
          <p:nvSpPr>
            <p:cNvPr id="8" name="Rectangle 7">
              <a:extLst>
                <a:ext uri="{FF2B5EF4-FFF2-40B4-BE49-F238E27FC236}">
                  <a16:creationId xmlns:a16="http://schemas.microsoft.com/office/drawing/2014/main" id="{EF280E40-B8A8-D64D-9983-6C17CC6D7D49}"/>
                </a:ext>
              </a:extLst>
            </p:cNvPr>
            <p:cNvSpPr/>
            <p:nvPr/>
          </p:nvSpPr>
          <p:spPr>
            <a:xfrm>
              <a:off x="3078480" y="2056209"/>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10" name="Straight Arrow Connector 9">
              <a:extLst>
                <a:ext uri="{FF2B5EF4-FFF2-40B4-BE49-F238E27FC236}">
                  <a16:creationId xmlns:a16="http://schemas.microsoft.com/office/drawing/2014/main" id="{910F05D0-FEAF-DA4D-B16D-B11A33EB2FE6}"/>
                </a:ext>
              </a:extLst>
            </p:cNvPr>
            <p:cNvCxnSpPr>
              <a:cxnSpLocks/>
              <a:stCxn id="8" idx="1"/>
            </p:cNvCxnSpPr>
            <p:nvPr/>
          </p:nvCxnSpPr>
          <p:spPr>
            <a:xfrm flipH="1" flipV="1">
              <a:off x="2772602" y="2032839"/>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6BC029CB-DDAA-3243-B758-C690F3D7D4DC}"/>
                </a:ext>
              </a:extLst>
            </p:cNvPr>
            <p:cNvCxnSpPr>
              <a:cxnSpLocks/>
            </p:cNvCxnSpPr>
            <p:nvPr/>
          </p:nvCxnSpPr>
          <p:spPr>
            <a:xfrm>
              <a:off x="4986696" y="2209889"/>
              <a:ext cx="141565" cy="25712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D86322EA-6194-574C-BAD0-B972B1334ECA}"/>
                </a:ext>
              </a:extLst>
            </p:cNvPr>
            <p:cNvSpPr/>
            <p:nvPr/>
          </p:nvSpPr>
          <p:spPr>
            <a:xfrm>
              <a:off x="2082934" y="3143790"/>
              <a:ext cx="763496"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0" name="Straight Arrow Connector 19">
              <a:extLst>
                <a:ext uri="{FF2B5EF4-FFF2-40B4-BE49-F238E27FC236}">
                  <a16:creationId xmlns:a16="http://schemas.microsoft.com/office/drawing/2014/main" id="{E426CE90-6804-D84B-88F5-BEE760A939B9}"/>
                </a:ext>
              </a:extLst>
            </p:cNvPr>
            <p:cNvCxnSpPr>
              <a:cxnSpLocks/>
              <a:stCxn id="19" idx="1"/>
            </p:cNvCxnSpPr>
            <p:nvPr/>
          </p:nvCxnSpPr>
          <p:spPr>
            <a:xfrm flipH="1">
              <a:off x="1787720" y="3259206"/>
              <a:ext cx="295214" cy="7194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317E36E8-FB28-974A-AB47-07E3487A9C22}"/>
                </a:ext>
              </a:extLst>
            </p:cNvPr>
            <p:cNvCxnSpPr>
              <a:cxnSpLocks/>
              <a:stCxn id="30" idx="1"/>
            </p:cNvCxnSpPr>
            <p:nvPr/>
          </p:nvCxnSpPr>
          <p:spPr>
            <a:xfrm flipH="1" flipV="1">
              <a:off x="6007617" y="2531296"/>
              <a:ext cx="366918" cy="16206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D54DDCEE-674D-144B-A0EA-9C9682B624CE}"/>
                </a:ext>
              </a:extLst>
            </p:cNvPr>
            <p:cNvCxnSpPr>
              <a:cxnSpLocks/>
              <a:stCxn id="7" idx="1"/>
            </p:cNvCxnSpPr>
            <p:nvPr/>
          </p:nvCxnSpPr>
          <p:spPr>
            <a:xfrm flipH="1" flipV="1">
              <a:off x="3519862" y="2916984"/>
              <a:ext cx="488570" cy="423668"/>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BCD82428-B897-1A4B-A045-5BEFA2D6B6E0}"/>
                </a:ext>
              </a:extLst>
            </p:cNvPr>
            <p:cNvSpPr/>
            <p:nvPr/>
          </p:nvSpPr>
          <p:spPr>
            <a:xfrm>
              <a:off x="3152308" y="3800088"/>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45" name="Straight Arrow Connector 44">
              <a:extLst>
                <a:ext uri="{FF2B5EF4-FFF2-40B4-BE49-F238E27FC236}">
                  <a16:creationId xmlns:a16="http://schemas.microsoft.com/office/drawing/2014/main" id="{4FECFE8F-913F-5D48-8D91-4B1256453137}"/>
                </a:ext>
              </a:extLst>
            </p:cNvPr>
            <p:cNvCxnSpPr>
              <a:cxnSpLocks/>
              <a:stCxn id="44" idx="1"/>
            </p:cNvCxnSpPr>
            <p:nvPr/>
          </p:nvCxnSpPr>
          <p:spPr>
            <a:xfrm flipH="1" flipV="1">
              <a:off x="2846430" y="3776718"/>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0B2A2EA3-21F1-CF48-B32C-7E00DB6F0A0E}"/>
                </a:ext>
              </a:extLst>
            </p:cNvPr>
            <p:cNvSpPr/>
            <p:nvPr/>
          </p:nvSpPr>
          <p:spPr>
            <a:xfrm>
              <a:off x="4727154" y="3938986"/>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48" name="Straight Arrow Connector 47">
              <a:extLst>
                <a:ext uri="{FF2B5EF4-FFF2-40B4-BE49-F238E27FC236}">
                  <a16:creationId xmlns:a16="http://schemas.microsoft.com/office/drawing/2014/main" id="{6B414C61-FFE5-A941-A1F8-FC8DBD1A08C5}"/>
                </a:ext>
              </a:extLst>
            </p:cNvPr>
            <p:cNvCxnSpPr>
              <a:cxnSpLocks/>
            </p:cNvCxnSpPr>
            <p:nvPr/>
          </p:nvCxnSpPr>
          <p:spPr>
            <a:xfrm flipH="1" flipV="1">
              <a:off x="4727154" y="3764319"/>
              <a:ext cx="263773" cy="174667"/>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B814E7C6-37B2-0443-9E42-4F2261CFDC6A}"/>
                </a:ext>
              </a:extLst>
            </p:cNvPr>
            <p:cNvCxnSpPr>
              <a:cxnSpLocks/>
              <a:stCxn id="46" idx="0"/>
            </p:cNvCxnSpPr>
            <p:nvPr/>
          </p:nvCxnSpPr>
          <p:spPr>
            <a:xfrm flipV="1">
              <a:off x="5095673" y="3777397"/>
              <a:ext cx="150392" cy="161589"/>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8330B799-D897-1F4D-BEBB-E006AB746384}"/>
                </a:ext>
              </a:extLst>
            </p:cNvPr>
            <p:cNvSpPr/>
            <p:nvPr/>
          </p:nvSpPr>
          <p:spPr>
            <a:xfrm>
              <a:off x="1714415" y="4115955"/>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76" name="Straight Arrow Connector 75">
              <a:extLst>
                <a:ext uri="{FF2B5EF4-FFF2-40B4-BE49-F238E27FC236}">
                  <a16:creationId xmlns:a16="http://schemas.microsoft.com/office/drawing/2014/main" id="{62CBCD3D-9B03-1C4F-974D-3D65F1F796F1}"/>
                </a:ext>
              </a:extLst>
            </p:cNvPr>
            <p:cNvCxnSpPr>
              <a:cxnSpLocks/>
              <a:stCxn id="72" idx="0"/>
            </p:cNvCxnSpPr>
            <p:nvPr/>
          </p:nvCxnSpPr>
          <p:spPr>
            <a:xfrm flipV="1">
              <a:off x="2082934" y="3905513"/>
              <a:ext cx="1" cy="21044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
        <p:nvSpPr>
          <p:cNvPr id="83" name="TextBox 82">
            <a:extLst>
              <a:ext uri="{FF2B5EF4-FFF2-40B4-BE49-F238E27FC236}">
                <a16:creationId xmlns:a16="http://schemas.microsoft.com/office/drawing/2014/main" id="{60B3F924-20A7-A04F-A14D-259F7DA2D03E}"/>
              </a:ext>
            </a:extLst>
          </p:cNvPr>
          <p:cNvSpPr txBox="1"/>
          <p:nvPr/>
        </p:nvSpPr>
        <p:spPr>
          <a:xfrm>
            <a:off x="2263140" y="4655820"/>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88" name="Content Placeholder 2">
            <a:extLst>
              <a:ext uri="{FF2B5EF4-FFF2-40B4-BE49-F238E27FC236}">
                <a16:creationId xmlns:a16="http://schemas.microsoft.com/office/drawing/2014/main" id="{9A8C6652-1934-744F-8142-9A27D39BA905}"/>
              </a:ext>
            </a:extLst>
          </p:cNvPr>
          <p:cNvSpPr txBox="1">
            <a:spLocks/>
          </p:cNvSpPr>
          <p:nvPr/>
        </p:nvSpPr>
        <p:spPr>
          <a:xfrm>
            <a:off x="457199" y="996732"/>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You write mathematical expressions</a:t>
            </a:r>
          </a:p>
          <a:p>
            <a:r>
              <a:rPr lang="en-US" dirty="0"/>
              <a:t>Automatically loops over PSA iterations and input data rows</a:t>
            </a:r>
          </a:p>
        </p:txBody>
      </p:sp>
    </p:spTree>
    <p:extLst>
      <p:ext uri="{BB962C8B-B14F-4D97-AF65-F5344CB8AC3E}">
        <p14:creationId xmlns:p14="http://schemas.microsoft.com/office/powerpoint/2010/main" val="2366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function </a:t>
            </a:r>
            <a:r>
              <a:rPr lang="en-US" sz="1600" dirty="0" err="1"/>
              <a:t>create_CohortDtstm</a:t>
            </a:r>
            <a:r>
              <a:rPr lang="en-US" sz="1600" dirty="0"/>
              <a:t>() </a:t>
            </a:r>
          </a:p>
          <a:p>
            <a:endParaRPr lang="en-US" sz="1600" dirty="0"/>
          </a:p>
          <a:p>
            <a:endParaRPr lang="en-US" sz="1600" dirty="0"/>
          </a:p>
          <a:p>
            <a:r>
              <a:rPr lang="en-US" sz="1600" dirty="0"/>
              <a:t>This object consists of a </a:t>
            </a:r>
          </a:p>
          <a:p>
            <a:pPr lvl="1"/>
            <a:r>
              <a:rPr lang="en-US" sz="1400" dirty="0"/>
              <a:t>transition model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100</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mod_def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6D4C72A-6F35-994C-83C2-985DA60EE1FA}"/>
              </a:ext>
            </a:extLst>
          </p:cNvPr>
          <p:cNvSpPr>
            <a:spLocks noGrp="1"/>
          </p:cNvSpPr>
          <p:nvPr>
            <p:ph idx="1"/>
          </p:nvPr>
        </p:nvSpPr>
        <p:spPr>
          <a:xfrm>
            <a:off x="457200" y="1150936"/>
            <a:ext cx="7616825" cy="3388113"/>
          </a:xfrm>
        </p:spPr>
        <p:txBody>
          <a:bodyPr>
            <a:normAutofit/>
          </a:bodyPr>
          <a:lstStyle/>
          <a:p>
            <a:r>
              <a:rPr lang="en-US" sz="1600" dirty="0"/>
              <a:t>Health state probabilities</a:t>
            </a:r>
          </a:p>
          <a:p>
            <a:pPr marL="0" indent="0">
              <a:buNone/>
            </a:pPr>
            <a:endParaRPr lang="en-US" sz="1600" dirty="0"/>
          </a:p>
          <a:p>
            <a:pPr marL="0" indent="0">
              <a:buNone/>
            </a:pPr>
            <a:endParaRPr lang="en-US" sz="1000" dirty="0"/>
          </a:p>
          <a:p>
            <a:r>
              <a:rPr lang="en-US" sz="1600" dirty="0"/>
              <a:t>QALYs</a:t>
            </a:r>
          </a:p>
          <a:p>
            <a:endParaRPr lang="en-US" sz="1600" dirty="0"/>
          </a:p>
          <a:p>
            <a:pPr marL="0" indent="0">
              <a:buNone/>
            </a:pPr>
            <a:endParaRPr lang="en-US" sz="1600" dirty="0"/>
          </a:p>
          <a:p>
            <a:r>
              <a:rPr lang="en-US" sz="1600" dirty="0"/>
              <a:t>Costs</a:t>
            </a:r>
          </a:p>
          <a:p>
            <a:endParaRPr lang="en-US" sz="800" dirty="0">
              <a:latin typeface="Lucida Console" panose="020B0609040504020204" pitchFamily="49" charset="0"/>
              <a:cs typeface="+mn-cs"/>
            </a:endParaRPr>
          </a:p>
        </p:txBody>
      </p:sp>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101</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19981"/>
            <a:ext cx="3328155" cy="261610"/>
          </a:xfrm>
          <a:prstGeom prst="rect">
            <a:avLst/>
          </a:prstGeom>
          <a:solidFill>
            <a:schemeClr val="bg1">
              <a:lumMod val="85000"/>
            </a:schemeClr>
          </a:solidFill>
        </p:spPr>
        <p:txBody>
          <a:bodyPr wrap="non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10" name="TextBox 9">
            <a:extLst>
              <a:ext uri="{FF2B5EF4-FFF2-40B4-BE49-F238E27FC236}">
                <a16:creationId xmlns:a16="http://schemas.microsoft.com/office/drawing/2014/main" id="{EE9E89AC-0717-C340-8519-3DA93745B661}"/>
              </a:ext>
            </a:extLst>
          </p:cNvPr>
          <p:cNvSpPr txBox="1"/>
          <p:nvPr/>
        </p:nvSpPr>
        <p:spPr>
          <a:xfrm>
            <a:off x="205409" y="132522"/>
            <a:ext cx="4671391" cy="616226"/>
          </a:xfrm>
          <a:prstGeom prst="rect">
            <a:avLst/>
          </a:prstGeom>
          <a:noFill/>
        </p:spPr>
        <p:txBody>
          <a:bodyPr wrap="square" lIns="0" tIns="0" rIns="0" bIns="0" rtlCol="0">
            <a:noAutofit/>
          </a:bodyPr>
          <a:lstStyle/>
          <a:p>
            <a:endParaRPr lang="en-US" sz="1600" dirty="0" err="1"/>
          </a:p>
        </p:txBody>
      </p:sp>
      <p:sp>
        <p:nvSpPr>
          <p:cNvPr id="11" name="Rectangle 10">
            <a:extLst>
              <a:ext uri="{FF2B5EF4-FFF2-40B4-BE49-F238E27FC236}">
                <a16:creationId xmlns:a16="http://schemas.microsoft.com/office/drawing/2014/main" id="{A47B889F-1065-364A-9C6D-9A66F7908BFB}"/>
              </a:ext>
            </a:extLst>
          </p:cNvPr>
          <p:cNvSpPr/>
          <p:nvPr/>
        </p:nvSpPr>
        <p:spPr>
          <a:xfrm>
            <a:off x="4070074" y="1143000"/>
            <a:ext cx="4024129"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t      </a:t>
            </a:r>
            <a:r>
              <a:rPr lang="en-US" sz="800" dirty="0" err="1">
                <a:latin typeface="Lucida Console" panose="020B0609040504020204" pitchFamily="49" charset="0"/>
              </a:rPr>
              <a:t>prob</a:t>
            </a:r>
            <a:endParaRPr lang="en-US" sz="800" dirty="0">
              <a:latin typeface="Lucida Console" panose="020B0609040504020204" pitchFamily="49" charset="0"/>
            </a:endParaRPr>
          </a:p>
          <a:p>
            <a:r>
              <a:rPr lang="en-US" sz="800" dirty="0">
                <a:latin typeface="Lucida Console" panose="020B0609040504020204" pitchFamily="49" charset="0"/>
              </a:rPr>
              <a:t>1:      1           1          1      1        1 0 1.0000000</a:t>
            </a:r>
          </a:p>
          <a:p>
            <a:r>
              <a:rPr lang="en-US" sz="800" dirty="0">
                <a:latin typeface="Lucida Console" panose="020B0609040504020204" pitchFamily="49" charset="0"/>
              </a:rPr>
              <a:t>2:      1           1          1      1        1 1 0.8466964</a:t>
            </a:r>
          </a:p>
          <a:p>
            <a:r>
              <a:rPr lang="en-US" sz="800" dirty="0">
                <a:latin typeface="Lucida Console" panose="020B0609040504020204" pitchFamily="49" charset="0"/>
              </a:rPr>
              <a:t>3:      1           1          1      1        1 2 0.7929241</a:t>
            </a:r>
          </a:p>
          <a:p>
            <a:r>
              <a:rPr lang="en-US" sz="800" dirty="0">
                <a:latin typeface="Lucida Console" panose="020B0609040504020204" pitchFamily="49" charset="0"/>
              </a:rPr>
              <a:t>4:      1           1          1      1        1 3 0.7652357</a:t>
            </a:r>
          </a:p>
          <a:p>
            <a:r>
              <a:rPr lang="en-US" sz="800" dirty="0">
                <a:latin typeface="Lucida Console" panose="020B0609040504020204" pitchFamily="49" charset="0"/>
              </a:rPr>
              <a:t>5:      1           1          1      1        1 4 0.7446251</a:t>
            </a:r>
          </a:p>
          <a:p>
            <a:r>
              <a:rPr lang="en-US" sz="800" dirty="0">
                <a:latin typeface="Lucida Console" panose="020B0609040504020204" pitchFamily="49" charset="0"/>
              </a:rPr>
              <a:t>6:      1           1          1      1        1 5 0.7261680</a:t>
            </a:r>
          </a:p>
        </p:txBody>
      </p:sp>
      <p:sp>
        <p:nvSpPr>
          <p:cNvPr id="12" name="Rectangle 11">
            <a:extLst>
              <a:ext uri="{FF2B5EF4-FFF2-40B4-BE49-F238E27FC236}">
                <a16:creationId xmlns:a16="http://schemas.microsoft.com/office/drawing/2014/main" id="{09FEF1B2-A594-0641-87E3-F8BC2F9380D3}"/>
              </a:ext>
            </a:extLst>
          </p:cNvPr>
          <p:cNvSpPr/>
          <p:nvPr/>
        </p:nvSpPr>
        <p:spPr>
          <a:xfrm>
            <a:off x="457200" y="2476946"/>
            <a:ext cx="3406798"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5" name="Rectangle 14">
            <a:extLst>
              <a:ext uri="{FF2B5EF4-FFF2-40B4-BE49-F238E27FC236}">
                <a16:creationId xmlns:a16="http://schemas.microsoft.com/office/drawing/2014/main" id="{2C6D881B-356F-A14F-BFA6-3BC991C5959B}"/>
              </a:ext>
            </a:extLst>
          </p:cNvPr>
          <p:cNvSpPr/>
          <p:nvPr/>
        </p:nvSpPr>
        <p:spPr>
          <a:xfrm>
            <a:off x="437022" y="3796820"/>
            <a:ext cx="340679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6" name="Rectangle 15">
            <a:extLst>
              <a:ext uri="{FF2B5EF4-FFF2-40B4-BE49-F238E27FC236}">
                <a16:creationId xmlns:a16="http://schemas.microsoft.com/office/drawing/2014/main" id="{09E9F4F0-EF11-5043-AF27-718C8AD8CBAA}"/>
              </a:ext>
            </a:extLst>
          </p:cNvPr>
          <p:cNvSpPr/>
          <p:nvPr/>
        </p:nvSpPr>
        <p:spPr>
          <a:xfrm>
            <a:off x="4070074" y="3600608"/>
            <a:ext cx="5189474"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category      costs</a:t>
            </a:r>
          </a:p>
          <a:p>
            <a:r>
              <a:rPr lang="en-US" sz="800" dirty="0">
                <a:latin typeface="Lucida Console" panose="020B0609040504020204" pitchFamily="49" charset="0"/>
              </a:rPr>
              <a:t>1:      1           1          1      1        1 0.03 treatment  29209.882</a:t>
            </a:r>
          </a:p>
          <a:p>
            <a:r>
              <a:rPr lang="en-US" sz="800" dirty="0">
                <a:latin typeface="Lucida Console" panose="020B0609040504020204" pitchFamily="49" charset="0"/>
              </a:rPr>
              <a:t>2:      1           1          1      1        2 0.03 treatment   7321.257</a:t>
            </a:r>
          </a:p>
          <a:p>
            <a:r>
              <a:rPr lang="en-US" sz="800" dirty="0">
                <a:latin typeface="Lucida Console" panose="020B0609040504020204" pitchFamily="49" charset="0"/>
              </a:rPr>
              <a:t>3:      1           1          1      1        3 0.03 treatment  14663.061</a:t>
            </a:r>
          </a:p>
          <a:p>
            <a:r>
              <a:rPr lang="en-US" sz="800" dirty="0">
                <a:latin typeface="Lucida Console" panose="020B0609040504020204" pitchFamily="49" charset="0"/>
              </a:rPr>
              <a:t>4:      1           2          1      1        1 0.03 treatment 211598.347</a:t>
            </a:r>
          </a:p>
          <a:p>
            <a:r>
              <a:rPr lang="en-US" sz="800" dirty="0">
                <a:latin typeface="Lucida Console" panose="020B0609040504020204" pitchFamily="49" charset="0"/>
              </a:rPr>
              <a:t>5:      1           2          1      1        2 0.03 treatment  42538.323</a:t>
            </a:r>
          </a:p>
          <a:p>
            <a:r>
              <a:rPr lang="en-US" sz="800" dirty="0">
                <a:latin typeface="Lucida Console" panose="020B0609040504020204" pitchFamily="49" charset="0"/>
              </a:rPr>
              <a:t>6:      1           2          1      1        3 0.03 treatment  70636.410</a:t>
            </a:r>
          </a:p>
        </p:txBody>
      </p:sp>
      <p:sp>
        <p:nvSpPr>
          <p:cNvPr id="17" name="Rectangle 16">
            <a:extLst>
              <a:ext uri="{FF2B5EF4-FFF2-40B4-BE49-F238E27FC236}">
                <a16:creationId xmlns:a16="http://schemas.microsoft.com/office/drawing/2014/main" id="{89A07903-BE11-444F-A8B3-21F778FF27ED}"/>
              </a:ext>
            </a:extLst>
          </p:cNvPr>
          <p:cNvSpPr/>
          <p:nvPr/>
        </p:nvSpPr>
        <p:spPr>
          <a:xfrm>
            <a:off x="4070074" y="2384612"/>
            <a:ext cx="4915913"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lys</a:t>
            </a:r>
            <a:endParaRPr lang="en-US" sz="800" dirty="0">
              <a:latin typeface="Lucida Console" panose="020B0609040504020204" pitchFamily="49" charset="0"/>
            </a:endParaRPr>
          </a:p>
          <a:p>
            <a:r>
              <a:rPr lang="en-US" sz="800" dirty="0">
                <a:latin typeface="Lucida Console" panose="020B0609040504020204" pitchFamily="49" charset="0"/>
              </a:rPr>
              <a:t>1:      1           1          1      1        1 0.03 14.604941 14.604941</a:t>
            </a:r>
          </a:p>
          <a:p>
            <a:r>
              <a:rPr lang="en-US" sz="800" dirty="0">
                <a:latin typeface="Lucida Console" panose="020B0609040504020204" pitchFamily="49" charset="0"/>
              </a:rPr>
              <a:t>2:      1           1          1      1        2 0.03  2.718281  3.660628</a:t>
            </a:r>
          </a:p>
          <a:p>
            <a:r>
              <a:rPr lang="en-US" sz="800" dirty="0">
                <a:latin typeface="Lucida Console" panose="020B0609040504020204" pitchFamily="49" charset="0"/>
              </a:rPr>
              <a:t>3:      1           1          1      1        3 0.03  2.595318  7.331531</a:t>
            </a:r>
          </a:p>
          <a:p>
            <a:r>
              <a:rPr lang="en-US" sz="800" dirty="0">
                <a:latin typeface="Lucida Console" panose="020B0609040504020204" pitchFamily="49" charset="0"/>
              </a:rPr>
              <a:t>4:      1           2          1      1        1 0.03 17.633196 17.633196</a:t>
            </a:r>
          </a:p>
          <a:p>
            <a:r>
              <a:rPr lang="en-US" sz="800" dirty="0">
                <a:latin typeface="Lucida Console" panose="020B0609040504020204" pitchFamily="49" charset="0"/>
              </a:rPr>
              <a:t>5:      1           2          1      1        2 0.03  2.632315  3.544860</a:t>
            </a:r>
          </a:p>
          <a:p>
            <a:r>
              <a:rPr lang="en-US" sz="800" dirty="0">
                <a:latin typeface="Lucida Console" panose="020B0609040504020204" pitchFamily="49" charset="0"/>
              </a:rPr>
              <a:t>6:      1           2          1      1        3 0.03  2.083739  5.886368</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animBg="1"/>
      <p:bldP spid="15" grpId="0" animBg="1"/>
      <p:bldP spid="16" grpId="0"/>
      <p:bldP spid="17"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43001"/>
            <a:ext cx="3515989" cy="1681120"/>
          </a:xfrm>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Other R packages such as BCEA could also be considered </a:t>
            </a:r>
          </a:p>
          <a:p>
            <a:r>
              <a:rPr lang="en-US" sz="1400" dirty="0"/>
              <a:t>First we need to aggregate (i.e., ”summarize”) costs and QALYs across health states</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102</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619041" y="2933982"/>
            <a:ext cx="265823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$summarize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C82A8786-558C-9D41-BD1C-C4B5B5CD9A72}"/>
              </a:ext>
            </a:extLst>
          </p:cNvPr>
          <p:cNvSpPr/>
          <p:nvPr/>
        </p:nvSpPr>
        <p:spPr>
          <a:xfrm>
            <a:off x="4506568" y="1098957"/>
            <a:ext cx="3680746" cy="3785652"/>
          </a:xfrm>
          <a:prstGeom prst="rect">
            <a:avLst/>
          </a:prstGeom>
        </p:spPr>
        <p:txBody>
          <a:bodyPr wrap="square">
            <a:spAutoFit/>
          </a:bodyPr>
          <a:lstStyle/>
          <a:p>
            <a:r>
              <a:rPr lang="en-US" sz="800" dirty="0">
                <a:latin typeface="Lucida Console" panose="020B0609040504020204" pitchFamily="49" charset="0"/>
              </a:rPr>
              <a:t>$costs</a:t>
            </a:r>
          </a:p>
          <a:p>
            <a:r>
              <a:rPr lang="en-US" sz="800" dirty="0">
                <a:latin typeface="Lucida Console" panose="020B0609040504020204" pitchFamily="49" charset="0"/>
              </a:rPr>
              <a:t>       category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costs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treatment 0.03      1           1  51194.20      1</a:t>
            </a:r>
          </a:p>
          <a:p>
            <a:r>
              <a:rPr lang="en-US" sz="800" dirty="0">
                <a:latin typeface="Lucida Console" panose="020B0609040504020204" pitchFamily="49" charset="0"/>
              </a:rPr>
              <a:t>   2: treatment 0.03      1           2 324773.08      1</a:t>
            </a:r>
          </a:p>
          <a:p>
            <a:r>
              <a:rPr lang="en-US" sz="800" dirty="0">
                <a:latin typeface="Lucida Console" panose="020B0609040504020204" pitchFamily="49" charset="0"/>
              </a:rPr>
              <a:t>   3: treatment 0.03      2           1  48720.41      1</a:t>
            </a:r>
          </a:p>
          <a:p>
            <a:r>
              <a:rPr lang="en-US" sz="800" dirty="0">
                <a:latin typeface="Lucida Console" panose="020B0609040504020204" pitchFamily="49" charset="0"/>
              </a:rPr>
              <a:t>   4: treatment 0.03      2           2 316828.55      1</a:t>
            </a:r>
          </a:p>
          <a:p>
            <a:r>
              <a:rPr lang="en-US" sz="800" dirty="0">
                <a:latin typeface="Lucida Console" panose="020B0609040504020204" pitchFamily="49" charset="0"/>
              </a:rPr>
              <a:t>   5: treatment 0.03      3           1  51943.80      1</a:t>
            </a:r>
          </a:p>
          <a:p>
            <a:r>
              <a:rPr lang="en-US" sz="800" dirty="0">
                <a:latin typeface="Lucida Console" panose="020B0609040504020204" pitchFamily="49" charset="0"/>
              </a:rPr>
              <a:t>  ---                                                   </a:t>
            </a:r>
          </a:p>
          <a:p>
            <a:r>
              <a:rPr lang="en-US" sz="800" dirty="0">
                <a:latin typeface="Lucida Console" panose="020B0609040504020204" pitchFamily="49" charset="0"/>
              </a:rPr>
              <a:t>5996:     total 0.03    998           2 402500.90      1</a:t>
            </a:r>
          </a:p>
          <a:p>
            <a:r>
              <a:rPr lang="en-US" sz="800" dirty="0">
                <a:latin typeface="Lucida Console" panose="020B0609040504020204" pitchFamily="49" charset="0"/>
              </a:rPr>
              <a:t>5997:     total 0.03    999           1 197991.68      1</a:t>
            </a:r>
          </a:p>
          <a:p>
            <a:r>
              <a:rPr lang="en-US" sz="800" dirty="0">
                <a:latin typeface="Lucida Console" panose="020B0609040504020204" pitchFamily="49" charset="0"/>
              </a:rPr>
              <a:t>5998:     total 0.03    999           2 461755.98      1</a:t>
            </a:r>
          </a:p>
          <a:p>
            <a:r>
              <a:rPr lang="en-US" sz="800" dirty="0">
                <a:latin typeface="Lucida Console" panose="020B0609040504020204" pitchFamily="49" charset="0"/>
              </a:rPr>
              <a:t>5999:     total 0.03   1000           1 203541.38      1</a:t>
            </a:r>
          </a:p>
          <a:p>
            <a:r>
              <a:rPr lang="en-US" sz="800" dirty="0">
                <a:latin typeface="Lucida Console" panose="020B0609040504020204" pitchFamily="49" charset="0"/>
              </a:rPr>
              <a:t>6000:     total 0.03   1000           2 461558.77      1</a:t>
            </a:r>
          </a:p>
          <a:p>
            <a:endParaRPr lang="en-US" sz="800" dirty="0">
              <a:latin typeface="Lucida Console" panose="020B0609040504020204" pitchFamily="49" charset="0"/>
            </a:endParaRPr>
          </a:p>
          <a:p>
            <a:r>
              <a:rPr lang="en-US" sz="800" dirty="0">
                <a:latin typeface="Lucida Console" panose="020B0609040504020204" pitchFamily="49" charset="0"/>
              </a:rPr>
              <a:t>$</a:t>
            </a:r>
            <a:r>
              <a:rPr lang="en-US" sz="800" dirty="0" err="1">
                <a:latin typeface="Lucida Console" panose="020B0609040504020204" pitchFamily="49" charset="0"/>
              </a:rPr>
              <a:t>qalys</a:t>
            </a:r>
            <a:endParaRPr lang="en-US" sz="800" dirty="0">
              <a:latin typeface="Lucida Console" panose="020B0609040504020204" pitchFamily="49" charset="0"/>
            </a:endParaRPr>
          </a:p>
          <a:p>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0.03      1           1 19.91854      1</a:t>
            </a:r>
          </a:p>
          <a:p>
            <a:r>
              <a:rPr lang="en-US" sz="800" dirty="0">
                <a:latin typeface="Lucida Console" panose="020B0609040504020204" pitchFamily="49" charset="0"/>
              </a:rPr>
              <a:t>   2: 0.03      1           2 22.34925      1</a:t>
            </a:r>
          </a:p>
          <a:p>
            <a:r>
              <a:rPr lang="en-US" sz="800" dirty="0">
                <a:latin typeface="Lucida Console" panose="020B0609040504020204" pitchFamily="49" charset="0"/>
              </a:rPr>
              <a:t>   3: 0.03      2           1 19.87522      1</a:t>
            </a:r>
          </a:p>
          <a:p>
            <a:r>
              <a:rPr lang="en-US" sz="800" dirty="0">
                <a:latin typeface="Lucida Console" panose="020B0609040504020204" pitchFamily="49" charset="0"/>
              </a:rPr>
              <a:t>   4: 0.03      2           2 22.71959      1</a:t>
            </a:r>
          </a:p>
          <a:p>
            <a:r>
              <a:rPr lang="en-US" sz="800" dirty="0">
                <a:latin typeface="Lucida Console" panose="020B0609040504020204" pitchFamily="49" charset="0"/>
              </a:rPr>
              <a:t>   5: 0.03      3           1 21.39403      1</a:t>
            </a:r>
          </a:p>
          <a:p>
            <a:r>
              <a:rPr lang="en-US" sz="800" dirty="0">
                <a:latin typeface="Lucida Console" panose="020B0609040504020204" pitchFamily="49" charset="0"/>
              </a:rPr>
              <a:t>  ---                                        </a:t>
            </a:r>
          </a:p>
          <a:p>
            <a:r>
              <a:rPr lang="en-US" sz="800" dirty="0">
                <a:latin typeface="Lucida Console" panose="020B0609040504020204" pitchFamily="49" charset="0"/>
              </a:rPr>
              <a:t>1996: 0.03    998           2 23.08819      1</a:t>
            </a:r>
          </a:p>
          <a:p>
            <a:r>
              <a:rPr lang="en-US" sz="800" dirty="0">
                <a:latin typeface="Lucida Console" panose="020B0609040504020204" pitchFamily="49" charset="0"/>
              </a:rPr>
              <a:t>1997: 0.03    999           1 21.25388      1</a:t>
            </a:r>
          </a:p>
          <a:p>
            <a:r>
              <a:rPr lang="en-US" sz="800" dirty="0">
                <a:latin typeface="Lucida Console" panose="020B0609040504020204" pitchFamily="49" charset="0"/>
              </a:rPr>
              <a:t>1998: 0.03    999           2 22.98019      1</a:t>
            </a:r>
          </a:p>
          <a:p>
            <a:r>
              <a:rPr lang="en-US" sz="800" dirty="0">
                <a:latin typeface="Lucida Console" panose="020B0609040504020204" pitchFamily="49" charset="0"/>
              </a:rPr>
              <a:t>1999: 0.03   1000           1 20.75811      1</a:t>
            </a:r>
          </a:p>
          <a:p>
            <a:r>
              <a:rPr lang="en-US" sz="800" dirty="0">
                <a:latin typeface="Lucida Console" panose="020B0609040504020204" pitchFamily="49" charset="0"/>
              </a:rPr>
              <a:t>2000: 0.03   1000           2 23.84501      1</a:t>
            </a:r>
          </a:p>
          <a:p>
            <a:endParaRPr lang="en-US" sz="800" dirty="0">
              <a:latin typeface="Lucida Console" panose="020B0609040504020204" pitchFamily="49" charset="0"/>
            </a:endParaRPr>
          </a:p>
          <a:p>
            <a:r>
              <a:rPr lang="en-US" sz="800" dirty="0" err="1">
                <a:latin typeface="Lucida Console" panose="020B0609040504020204" pitchFamily="49" charset="0"/>
              </a:rPr>
              <a:t>attr</a:t>
            </a:r>
            <a:r>
              <a:rPr lang="en-US" sz="800" dirty="0">
                <a:latin typeface="Lucida Console" panose="020B0609040504020204" pitchFamily="49" charset="0"/>
              </a:rPr>
              <a:t>(,"class")</a:t>
            </a:r>
          </a:p>
          <a:p>
            <a:r>
              <a:rPr lang="en-US" sz="800" dirty="0">
                <a:latin typeface="Lucida Console" panose="020B0609040504020204" pitchFamily="49" charset="0"/>
              </a:rPr>
              <a:t>[1] "</a:t>
            </a:r>
            <a:r>
              <a:rPr lang="en-US" sz="800" dirty="0" err="1">
                <a:latin typeface="Lucida Console" panose="020B0609040504020204" pitchFamily="49" charset="0"/>
              </a:rPr>
              <a:t>ce</a:t>
            </a:r>
            <a:r>
              <a:rPr lang="en-US" sz="800" dirty="0">
                <a:latin typeface="Lucida Console" panose="020B0609040504020204" pitchFamily="49" charset="0"/>
              </a:rPr>
              <a:t>"</a:t>
            </a:r>
          </a:p>
        </p:txBody>
      </p:sp>
    </p:spTree>
    <p:extLst>
      <p:ext uri="{BB962C8B-B14F-4D97-AF65-F5344CB8AC3E}">
        <p14:creationId xmlns:p14="http://schemas.microsoft.com/office/powerpoint/2010/main" val="1213418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50937"/>
            <a:ext cx="7616825" cy="463176"/>
          </a:xfrm>
        </p:spPr>
        <p:txBody>
          <a:bodyPr>
            <a:normAutofit/>
          </a:bodyPr>
          <a:lstStyle/>
          <a:p>
            <a:r>
              <a:rPr lang="en-US" sz="1400" dirty="0"/>
              <a:t>Here, we will consider a pairwise comparison between the new treatment and SOC with the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function</a:t>
            </a:r>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103</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521937" y="2975790"/>
            <a:ext cx="600833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k = 50000,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strategies$strategy_name</a:t>
            </a:r>
            <a:r>
              <a:rPr lang="en-US" sz="1100" dirty="0">
                <a:latin typeface="Lucida Console" panose="020B0609040504020204" pitchFamily="49" charset="0"/>
              </a:rPr>
              <a:t>)</a:t>
            </a:r>
          </a:p>
        </p:txBody>
      </p:sp>
      <p:grpSp>
        <p:nvGrpSpPr>
          <p:cNvPr id="7" name="Group 6">
            <a:extLst>
              <a:ext uri="{FF2B5EF4-FFF2-40B4-BE49-F238E27FC236}">
                <a16:creationId xmlns:a16="http://schemas.microsoft.com/office/drawing/2014/main" id="{54FFC25A-BF19-8F43-B069-1D3496DB427D}"/>
              </a:ext>
            </a:extLst>
          </p:cNvPr>
          <p:cNvGrpSpPr/>
          <p:nvPr/>
        </p:nvGrpSpPr>
        <p:grpSpPr>
          <a:xfrm>
            <a:off x="457200" y="3368626"/>
            <a:ext cx="7872413" cy="1107996"/>
            <a:chOff x="457200" y="3425270"/>
            <a:chExt cx="7872413" cy="1107996"/>
          </a:xfrm>
        </p:grpSpPr>
        <p:sp>
          <p:nvSpPr>
            <p:cNvPr id="8" name="Rectangle 7">
              <a:extLst>
                <a:ext uri="{FF2B5EF4-FFF2-40B4-BE49-F238E27FC236}">
                  <a16:creationId xmlns:a16="http://schemas.microsoft.com/office/drawing/2014/main" id="{17C015C3-6FE8-2B46-8270-1EC5544A0D59}"/>
                </a:ext>
              </a:extLst>
            </p:cNvPr>
            <p:cNvSpPr/>
            <p:nvPr/>
          </p:nvSpPr>
          <p:spPr>
            <a:xfrm>
              <a:off x="457200" y="3425270"/>
              <a:ext cx="7872413"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"2.07 (0.98, 3.17)"           </a:t>
              </a:r>
            </a:p>
            <a:p>
              <a:r>
                <a:rPr lang="en-US" sz="1100" dirty="0">
                  <a:latin typeface="Lucida Console" panose="020B0609040504020204" pitchFamily="49" charset="0"/>
                </a:rPr>
                <a:t>Incremental costs "-" "257,766 (206,974, 289,881)"  </a:t>
              </a:r>
            </a:p>
            <a:p>
              <a:r>
                <a:rPr lang="en-US" sz="1100" dirty="0">
                  <a:latin typeface="Lucida Console" panose="020B0609040504020204" pitchFamily="49" charset="0"/>
                </a:rPr>
                <a:t>Incremental NMB   "-" "-154,131 (-213,515, -79,172)"</a:t>
              </a:r>
            </a:p>
            <a:p>
              <a:r>
                <a:rPr lang="en-US" sz="1100" dirty="0">
                  <a:latin typeface="Lucida Console" panose="020B0609040504020204" pitchFamily="49" charset="0"/>
                </a:rPr>
                <a:t>ICER              "-" "124,362"                     </a:t>
              </a:r>
            </a:p>
            <a:p>
              <a:r>
                <a:rPr lang="en-US" sz="1100" dirty="0">
                  <a:latin typeface="Lucida Console" panose="020B0609040504020204" pitchFamily="49" charset="0"/>
                </a:rPr>
                <a:t>Conclusion        "-" "Not cost-effective"  </a:t>
              </a:r>
            </a:p>
          </p:txBody>
        </p:sp>
        <p:sp>
          <p:nvSpPr>
            <p:cNvPr id="9" name="Rectangle 8">
              <a:extLst>
                <a:ext uri="{FF2B5EF4-FFF2-40B4-BE49-F238E27FC236}">
                  <a16:creationId xmlns:a16="http://schemas.microsoft.com/office/drawing/2014/main" id="{DC5BFA80-1DAC-1049-85A7-BE099AE71093}"/>
                </a:ext>
              </a:extLst>
            </p:cNvPr>
            <p:cNvSpPr/>
            <p:nvPr/>
          </p:nvSpPr>
          <p:spPr>
            <a:xfrm>
              <a:off x="4166829" y="4256267"/>
              <a:ext cx="3344259" cy="246221"/>
            </a:xfrm>
            <a:prstGeom prst="rect">
              <a:avLst/>
            </a:prstGeom>
          </p:spPr>
          <p:txBody>
            <a:bodyPr wrap="square">
              <a:spAutoFit/>
            </a:bodyPr>
            <a:lstStyle/>
            <a:p>
              <a:r>
                <a:rPr lang="en-US" sz="1000" i="1" dirty="0">
                  <a:solidFill>
                    <a:srgbClr val="002060"/>
                  </a:solidFill>
                  <a:latin typeface="Helvetica"/>
                </a:rPr>
                <a:t>(at WTP threshold of $50,000)</a:t>
              </a:r>
            </a:p>
          </p:txBody>
        </p:sp>
      </p:grpSp>
      <p:sp>
        <p:nvSpPr>
          <p:cNvPr id="10" name="Rectangle 9">
            <a:extLst>
              <a:ext uri="{FF2B5EF4-FFF2-40B4-BE49-F238E27FC236}">
                <a16:creationId xmlns:a16="http://schemas.microsoft.com/office/drawing/2014/main" id="{98AA7C3F-9A91-3E4B-A1E7-75882A5701DD}"/>
              </a:ext>
            </a:extLst>
          </p:cNvPr>
          <p:cNvSpPr/>
          <p:nvPr/>
        </p:nvSpPr>
        <p:spPr>
          <a:xfrm>
            <a:off x="521937" y="1678638"/>
            <a:ext cx="4900613"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p:txBody>
      </p:sp>
      <p:sp>
        <p:nvSpPr>
          <p:cNvPr id="11" name="Content Placeholder 2">
            <a:extLst>
              <a:ext uri="{FF2B5EF4-FFF2-40B4-BE49-F238E27FC236}">
                <a16:creationId xmlns:a16="http://schemas.microsoft.com/office/drawing/2014/main" id="{3C5E8BC8-69F3-2842-A168-88DD12035B15}"/>
              </a:ext>
            </a:extLst>
          </p:cNvPr>
          <p:cNvSpPr txBox="1">
            <a:spLocks/>
          </p:cNvSpPr>
          <p:nvPr/>
        </p:nvSpPr>
        <p:spPr>
          <a:xfrm>
            <a:off x="457200" y="2423712"/>
            <a:ext cx="7616825" cy="625818"/>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t>Although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allows users to summarize output from a PSA we will just create an ICER table using means for now </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and target population(s)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105</a:t>
            </a:fld>
            <a:endParaRPr lang="en-US"/>
          </a:p>
        </p:txBody>
      </p:sp>
      <p:pic>
        <p:nvPicPr>
          <p:cNvPr id="5" name="Picture 4">
            <a:extLst>
              <a:ext uri="{FF2B5EF4-FFF2-40B4-BE49-F238E27FC236}">
                <a16:creationId xmlns:a16="http://schemas.microsoft.com/office/drawing/2014/main" id="{64FD788F-5614-2B41-82E3-94599EF20B2F}"/>
              </a:ext>
            </a:extLst>
          </p:cNvPr>
          <p:cNvPicPr>
            <a:picLocks noChangeAspect="1"/>
          </p:cNvPicPr>
          <p:nvPr/>
        </p:nvPicPr>
        <p:blipFill>
          <a:blip r:embed="rId2"/>
          <a:stretch>
            <a:fillRect/>
          </a:stretch>
        </p:blipFill>
        <p:spPr>
          <a:xfrm>
            <a:off x="3360639" y="0"/>
            <a:ext cx="5783361" cy="5143500"/>
          </a:xfrm>
          <a:prstGeom prst="rect">
            <a:avLst/>
          </a:prstGeom>
        </p:spPr>
      </p:pic>
    </p:spTree>
    <p:extLst>
      <p:ext uri="{BB962C8B-B14F-4D97-AF65-F5344CB8AC3E}">
        <p14:creationId xmlns:p14="http://schemas.microsoft.com/office/powerpoint/2010/main" val="22603147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272BC98-650B-494B-893F-B0677BD51B3C}"/>
              </a:ext>
            </a:extLst>
          </p:cNvPr>
          <p:cNvPicPr>
            <a:picLocks noChangeAspect="1"/>
          </p:cNvPicPr>
          <p:nvPr/>
        </p:nvPicPr>
        <p:blipFill>
          <a:blip r:embed="rId2"/>
          <a:stretch>
            <a:fillRect/>
          </a:stretch>
        </p:blipFill>
        <p:spPr>
          <a:xfrm>
            <a:off x="457200" y="722560"/>
            <a:ext cx="7858125" cy="4322515"/>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106</a:t>
            </a:fld>
            <a:endParaRPr lang="en-US"/>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71)</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107</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25296449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normAutofit/>
          </a:bodyPr>
          <a:lstStyle/>
          <a:p>
            <a:r>
              <a:rPr lang="en-US" dirty="0"/>
              <a:t>Transition rates can depend on time in intermediate health states (unlike in a Markov model)</a:t>
            </a:r>
          </a:p>
          <a:p>
            <a:r>
              <a:rPr lang="en-US" dirty="0"/>
              <a:t>Can only be simulated in a general manner using individual patient simulation (IPS)</a:t>
            </a:r>
          </a:p>
          <a:p>
            <a:r>
              <a:rPr lang="en-US" dirty="0"/>
              <a:t>IPS is performed most efficiently using a </a:t>
            </a:r>
            <a:r>
              <a:rPr lang="en-US" b="1" dirty="0"/>
              <a:t>continuous time state transition model (CTSTM) </a:t>
            </a:r>
          </a:p>
          <a:p>
            <a:r>
              <a:rPr lang="en-US" dirty="0"/>
              <a:t>Ideally parameterizing by fitting a multi-state model </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109</a:t>
            </a:fld>
            <a:endParaRPr lang="en-US"/>
          </a:p>
        </p:txBody>
      </p:sp>
    </p:spTree>
    <p:extLst>
      <p:ext uri="{BB962C8B-B14F-4D97-AF65-F5344CB8AC3E}">
        <p14:creationId xmlns:p14="http://schemas.microsoft.com/office/powerpoint/2010/main" val="9090478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110</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
        <p:nvSpPr>
          <p:cNvPr id="5" name="Text Placeholder 3">
            <a:extLst>
              <a:ext uri="{FF2B5EF4-FFF2-40B4-BE49-F238E27FC236}">
                <a16:creationId xmlns:a16="http://schemas.microsoft.com/office/drawing/2014/main" id="{50799A24-1462-654C-B02A-D415015115D1}"/>
              </a:ext>
            </a:extLst>
          </p:cNvPr>
          <p:cNvSpPr txBox="1">
            <a:spLocks/>
          </p:cNvSpPr>
          <p:nvPr/>
        </p:nvSpPr>
        <p:spPr>
          <a:xfrm>
            <a:off x="383037" y="793477"/>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spTree>
    <p:extLst>
      <p:ext uri="{BB962C8B-B14F-4D97-AF65-F5344CB8AC3E}">
        <p14:creationId xmlns:p14="http://schemas.microsoft.com/office/powerpoint/2010/main" val="290163108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111</a:t>
            </a:fld>
            <a:endParaRPr lang="en-US"/>
          </a:p>
        </p:txBody>
      </p:sp>
    </p:spTree>
    <p:extLst>
      <p:ext uri="{BB962C8B-B14F-4D97-AF65-F5344CB8AC3E}">
        <p14:creationId xmlns:p14="http://schemas.microsoft.com/office/powerpoint/2010/main" val="11746051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a:noFill/>
        </p:spPr>
        <p:txBody>
          <a:bodyPr/>
          <a:lstStyle/>
          <a:p>
            <a:r>
              <a:rPr lang="en-US" dirty="0"/>
              <a:t>The transitions of a multi-state model in </a:t>
            </a:r>
            <a:r>
              <a:rPr lang="en-US" dirty="0" err="1">
                <a:solidFill>
                  <a:schemeClr val="accent2"/>
                </a:solidFill>
                <a:latin typeface="Lucida Console" panose="020B0609040504020204" pitchFamily="49" charset="0"/>
                <a:ea typeface="+mj-ea"/>
              </a:rPr>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112</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4" name="Rectangle 3">
            <a:extLst>
              <a:ext uri="{FF2B5EF4-FFF2-40B4-BE49-F238E27FC236}">
                <a16:creationId xmlns:a16="http://schemas.microsoft.com/office/drawing/2014/main" id="{CF3A17B9-CB8C-1C4A-9E65-0CAE76DC440C}"/>
              </a:ext>
            </a:extLst>
          </p:cNvPr>
          <p:cNvSpPr/>
          <p:nvPr/>
        </p:nvSpPr>
        <p:spPr>
          <a:xfrm>
            <a:off x="457200" y="751252"/>
            <a:ext cx="8037870" cy="2262158"/>
          </a:xfrm>
          <a:prstGeom prst="rect">
            <a:avLst/>
          </a:prstGeom>
          <a:solidFill>
            <a:schemeClr val="bg1">
              <a:lumMod val="85000"/>
            </a:schemeClr>
          </a:solidFill>
        </p:spPr>
        <p:txBody>
          <a:bodyPr wrap="square">
            <a:spAutoFit/>
          </a:bodyPr>
          <a:lstStyle/>
          <a:p>
            <a:r>
              <a:rPr lang="en-US" sz="1000" dirty="0" err="1">
                <a:latin typeface="Lucida Console" panose="020B0609040504020204" pitchFamily="49" charset="0"/>
              </a:rPr>
              <a:t>n_patients</a:t>
            </a:r>
            <a:r>
              <a:rPr lang="en-US" sz="1000" dirty="0">
                <a:latin typeface="Lucida Console" panose="020B0609040504020204" pitchFamily="49" charset="0"/>
              </a:rPr>
              <a:t> &lt;- 1000</a:t>
            </a:r>
          </a:p>
          <a:p>
            <a:endParaRPr lang="en-US" sz="1000" dirty="0">
              <a:latin typeface="Lucida Console" panose="020B0609040504020204" pitchFamily="49" charset="0"/>
            </a:endParaRPr>
          </a:p>
          <a:p>
            <a:r>
              <a:rPr lang="en-US" sz="1000" dirty="0">
                <a:latin typeface="Lucida Console" panose="020B0609040504020204" pitchFamily="49" charset="0"/>
              </a:rPr>
              <a:t>patients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 1:n_patients,</a:t>
            </a:r>
          </a:p>
          <a:p>
            <a:r>
              <a:rPr lang="en-US" sz="1000" dirty="0">
                <a:latin typeface="Lucida Console" panose="020B0609040504020204" pitchFamily="49" charset="0"/>
              </a:rPr>
              <a:t>  age = </a:t>
            </a:r>
            <a:r>
              <a:rPr lang="en-US" sz="1000" dirty="0" err="1">
                <a:latin typeface="Lucida Console" panose="020B0609040504020204" pitchFamily="49" charset="0"/>
              </a:rPr>
              <a:t>rnorm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mean = 45, </a:t>
            </a:r>
            <a:r>
              <a:rPr lang="en-US" sz="1000" dirty="0" err="1">
                <a:latin typeface="Lucida Console" panose="020B0609040504020204" pitchFamily="49" charset="0"/>
              </a:rPr>
              <a:t>sd</a:t>
            </a:r>
            <a:r>
              <a:rPr lang="en-US" sz="1000" dirty="0">
                <a:latin typeface="Lucida Console" panose="020B0609040504020204" pitchFamily="49" charset="0"/>
              </a:rPr>
              <a:t> = 7),</a:t>
            </a:r>
          </a:p>
          <a:p>
            <a:r>
              <a:rPr lang="en-US" sz="1000" dirty="0">
                <a:latin typeface="Lucida Console" panose="020B0609040504020204" pitchFamily="49" charset="0"/>
              </a:rPr>
              <a:t>  female = </a:t>
            </a:r>
            <a:r>
              <a:rPr lang="en-US" sz="1000" dirty="0" err="1">
                <a:latin typeface="Lucida Console" panose="020B0609040504020204" pitchFamily="49" charset="0"/>
              </a:rPr>
              <a:t>rbinom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size = 1, </a:t>
            </a:r>
            <a:r>
              <a:rPr lang="en-US" sz="1000" dirty="0" err="1">
                <a:latin typeface="Lucida Console" panose="020B0609040504020204" pitchFamily="49" charset="0"/>
              </a:rPr>
              <a:t>prob</a:t>
            </a:r>
            <a:r>
              <a:rPr lang="en-US" sz="1000" dirty="0">
                <a:latin typeface="Lucida Console" panose="020B0609040504020204" pitchFamily="49" charset="0"/>
              </a:rPr>
              <a:t> = .51)</a:t>
            </a:r>
          </a:p>
          <a:p>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strategies &lt;- </a:t>
            </a:r>
            <a:r>
              <a:rPr lang="en-US" sz="1000" dirty="0" err="1">
                <a:latin typeface="Lucida Console" panose="020B0609040504020204" pitchFamily="49" charset="0"/>
              </a:rPr>
              <a:t>data.frame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strategy_id</a:t>
            </a:r>
            <a:r>
              <a:rPr lang="en-US" sz="1000" dirty="0">
                <a:latin typeface="Lucida Console" panose="020B0609040504020204" pitchFamily="49" charset="0"/>
              </a:rPr>
              <a:t> = 1:2,</a:t>
            </a:r>
          </a:p>
          <a:p>
            <a:r>
              <a:rPr lang="en-US" sz="1000" dirty="0">
                <a:latin typeface="Lucida Console" panose="020B0609040504020204" pitchFamily="49" charset="0"/>
              </a:rPr>
              <a:t>  </a:t>
            </a:r>
            <a:r>
              <a:rPr lang="en-US" sz="1000" dirty="0" err="1">
                <a:latin typeface="Lucida Console" panose="020B0609040504020204" pitchFamily="49" charset="0"/>
              </a:rPr>
              <a:t>strategy_name</a:t>
            </a:r>
            <a:r>
              <a:rPr lang="en-US" sz="1000" dirty="0">
                <a:latin typeface="Lucida Console" panose="020B0609040504020204" pitchFamily="49" charset="0"/>
              </a:rPr>
              <a:t> = c("SOC", "New")</a:t>
            </a:r>
          </a:p>
          <a:p>
            <a:r>
              <a:rPr lang="en-US" sz="1000" dirty="0">
                <a:latin typeface="Lucida Console" panose="020B0609040504020204" pitchFamily="49" charset="0"/>
              </a:rPr>
              <a:t>)</a:t>
            </a:r>
          </a:p>
          <a:p>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(strategies)</a:t>
            </a:r>
          </a:p>
          <a:p>
            <a:endParaRPr lang="en-US" sz="1100" dirty="0">
              <a:latin typeface="Lucida Console" panose="020B0609040504020204" pitchFamily="49" charset="0"/>
            </a:endParaRP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113</a:t>
            </a:fld>
            <a:endParaRPr lang="en-US"/>
          </a:p>
        </p:txBody>
      </p:sp>
      <p:sp>
        <p:nvSpPr>
          <p:cNvPr id="7" name="Rectangle 6">
            <a:extLst>
              <a:ext uri="{FF2B5EF4-FFF2-40B4-BE49-F238E27FC236}">
                <a16:creationId xmlns:a16="http://schemas.microsoft.com/office/drawing/2014/main" id="{9FDA23A0-FFD7-B142-85CD-7C34011AD35E}"/>
              </a:ext>
            </a:extLst>
          </p:cNvPr>
          <p:cNvSpPr/>
          <p:nvPr/>
        </p:nvSpPr>
        <p:spPr>
          <a:xfrm>
            <a:off x="5309905" y="879984"/>
            <a:ext cx="3071812" cy="1546577"/>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In an IPS we simulate many patients and then average outcomes across the simulated patients. 1,000 simulated patients should produce reasonably stable results </a:t>
            </a:r>
          </a:p>
          <a:p>
            <a:endParaRPr lang="en-US" sz="1050" i="1" dirty="0">
              <a:solidFill>
                <a:srgbClr val="002060"/>
              </a:solidFill>
            </a:endParaRPr>
          </a:p>
        </p:txBody>
      </p:sp>
      <p:sp>
        <p:nvSpPr>
          <p:cNvPr id="11" name="Rectangle 10">
            <a:extLst>
              <a:ext uri="{FF2B5EF4-FFF2-40B4-BE49-F238E27FC236}">
                <a16:creationId xmlns:a16="http://schemas.microsoft.com/office/drawing/2014/main" id="{9E1A11C1-1633-4449-AFCC-F01C4E4A4325}"/>
              </a:ext>
            </a:extLst>
          </p:cNvPr>
          <p:cNvSpPr/>
          <p:nvPr/>
        </p:nvSpPr>
        <p:spPr>
          <a:xfrm>
            <a:off x="5177800" y="519157"/>
            <a:ext cx="3071812" cy="577081"/>
          </a:xfrm>
          <a:prstGeom prst="rect">
            <a:avLst/>
          </a:prstGeom>
        </p:spPr>
        <p:txBody>
          <a:bodyPr wrap="square">
            <a:spAutoFit/>
          </a:bodyPr>
          <a:lstStyle/>
          <a:p>
            <a:endParaRPr lang="en-US" sz="1050" i="1" dirty="0">
              <a:solidFill>
                <a:srgbClr val="002060"/>
              </a:solidFill>
            </a:endParaRPr>
          </a:p>
          <a:p>
            <a:endParaRPr lang="en-US" sz="1050" i="1" dirty="0">
              <a:solidFill>
                <a:srgbClr val="002060"/>
              </a:solidFill>
            </a:endParaRPr>
          </a:p>
          <a:p>
            <a:endParaRPr lang="en-US" sz="1050" i="1" dirty="0">
              <a:solidFill>
                <a:srgbClr val="002060"/>
              </a:solidFill>
            </a:endParaRPr>
          </a:p>
        </p:txBody>
      </p:sp>
      <p:grpSp>
        <p:nvGrpSpPr>
          <p:cNvPr id="17" name="Group 16">
            <a:extLst>
              <a:ext uri="{FF2B5EF4-FFF2-40B4-BE49-F238E27FC236}">
                <a16:creationId xmlns:a16="http://schemas.microsoft.com/office/drawing/2014/main" id="{B7D4D444-BE20-684D-BC3F-17FE34CFFBA5}"/>
              </a:ext>
            </a:extLst>
          </p:cNvPr>
          <p:cNvGrpSpPr/>
          <p:nvPr/>
        </p:nvGrpSpPr>
        <p:grpSpPr>
          <a:xfrm>
            <a:off x="457200" y="2876173"/>
            <a:ext cx="8037870" cy="1163568"/>
            <a:chOff x="457200" y="3080948"/>
            <a:chExt cx="8037870" cy="1163568"/>
          </a:xfrm>
        </p:grpSpPr>
        <p:sp>
          <p:nvSpPr>
            <p:cNvPr id="15" name="Rectangle 14">
              <a:extLst>
                <a:ext uri="{FF2B5EF4-FFF2-40B4-BE49-F238E27FC236}">
                  <a16:creationId xmlns:a16="http://schemas.microsoft.com/office/drawing/2014/main" id="{EA36CE64-EE9B-EA40-98FD-A1E629B2D26C}"/>
                </a:ext>
              </a:extLst>
            </p:cNvPr>
            <p:cNvSpPr/>
            <p:nvPr/>
          </p:nvSpPr>
          <p:spPr>
            <a:xfrm>
              <a:off x="457200" y="3213465"/>
              <a:ext cx="8037870" cy="1031051"/>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states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 c(1, 2),</a:t>
              </a:r>
            </a:p>
            <a:p>
              <a:r>
                <a:rPr lang="en-US" sz="1000" dirty="0">
                  <a:latin typeface="Lucida Console" panose="020B0609040504020204" pitchFamily="49" charset="0"/>
                </a:rPr>
                <a:t>  </a:t>
              </a:r>
              <a:r>
                <a:rPr lang="en-US" sz="1000" dirty="0" err="1">
                  <a:latin typeface="Lucida Console" panose="020B0609040504020204" pitchFamily="49" charset="0"/>
                </a:rPr>
                <a:t>state_name</a:t>
              </a:r>
              <a:r>
                <a:rPr lang="en-US" sz="1000" dirty="0">
                  <a:latin typeface="Lucida Console" panose="020B0609040504020204" pitchFamily="49" charset="0"/>
                </a:rPr>
                <a:t> = c("Stable", "Progression")</a:t>
              </a:r>
            </a:p>
            <a:p>
              <a:r>
                <a:rPr lang="en-US" sz="1000" dirty="0">
                  <a:latin typeface="Lucida Console" panose="020B0609040504020204" pitchFamily="49" charset="0"/>
                </a:rPr>
                <a:t>)</a:t>
              </a:r>
            </a:p>
            <a:p>
              <a:r>
                <a:rPr lang="en-US" sz="1000" dirty="0" err="1">
                  <a:latin typeface="Lucida Console" panose="020B0609040504020204" pitchFamily="49" charset="0"/>
                </a:rPr>
                <a:t>n_states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(states)</a:t>
              </a:r>
            </a:p>
            <a:p>
              <a:endParaRPr lang="en-US" sz="1100" dirty="0">
                <a:latin typeface="Lucida Console" panose="020B0609040504020204" pitchFamily="49" charset="0"/>
              </a:endParaRPr>
            </a:p>
          </p:txBody>
        </p:sp>
        <p:sp>
          <p:nvSpPr>
            <p:cNvPr id="16" name="Rectangle 15">
              <a:extLst>
                <a:ext uri="{FF2B5EF4-FFF2-40B4-BE49-F238E27FC236}">
                  <a16:creationId xmlns:a16="http://schemas.microsoft.com/office/drawing/2014/main" id="{28AEE8E7-1363-2F42-AC7E-56D1B7118CC4}"/>
                </a:ext>
              </a:extLst>
            </p:cNvPr>
            <p:cNvSpPr/>
            <p:nvPr/>
          </p:nvSpPr>
          <p:spPr>
            <a:xfrm>
              <a:off x="5309905" y="3080948"/>
              <a:ext cx="3071812" cy="738664"/>
            </a:xfrm>
            <a:prstGeom prst="rect">
              <a:avLst/>
            </a:prstGeom>
          </p:spPr>
          <p:txBody>
            <a:bodyPr wrap="square">
              <a:spAutoFit/>
            </a:bodyPr>
            <a:lstStyle/>
            <a:p>
              <a:endParaRPr lang="en-US" sz="1050" i="1" dirty="0">
                <a:solidFill>
                  <a:srgbClr val="002060"/>
                </a:solidFill>
              </a:endParaRPr>
            </a:p>
            <a:p>
              <a:r>
                <a:rPr lang="en-US" sz="1050" i="1" dirty="0">
                  <a:solidFill>
                    <a:srgbClr val="002060"/>
                  </a:solidFill>
                </a:rPr>
                <a:t>We also explicitly define the (non-death) health states, which we will use to model utility and costs</a:t>
              </a:r>
            </a:p>
          </p:txBody>
        </p:sp>
      </p:grpSp>
      <p:grpSp>
        <p:nvGrpSpPr>
          <p:cNvPr id="18" name="Group 17">
            <a:extLst>
              <a:ext uri="{FF2B5EF4-FFF2-40B4-BE49-F238E27FC236}">
                <a16:creationId xmlns:a16="http://schemas.microsoft.com/office/drawing/2014/main" id="{5CD39AB3-49FB-E446-B69C-104F425F1DEF}"/>
              </a:ext>
            </a:extLst>
          </p:cNvPr>
          <p:cNvGrpSpPr/>
          <p:nvPr/>
        </p:nvGrpSpPr>
        <p:grpSpPr>
          <a:xfrm>
            <a:off x="457200" y="4039741"/>
            <a:ext cx="8037870" cy="938719"/>
            <a:chOff x="457200" y="751252"/>
            <a:chExt cx="8037870" cy="938719"/>
          </a:xfrm>
        </p:grpSpPr>
        <p:sp>
          <p:nvSpPr>
            <p:cNvPr id="19" name="Rectangle 18">
              <a:extLst>
                <a:ext uri="{FF2B5EF4-FFF2-40B4-BE49-F238E27FC236}">
                  <a16:creationId xmlns:a16="http://schemas.microsoft.com/office/drawing/2014/main" id="{5180540B-DF99-6841-8495-C421ACDA21B8}"/>
                </a:ext>
              </a:extLst>
            </p:cNvPr>
            <p:cNvSpPr/>
            <p:nvPr/>
          </p:nvSpPr>
          <p:spPr>
            <a:xfrm>
              <a:off x="457200" y="751252"/>
              <a:ext cx="8037870"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20" name="Rectangle 19">
              <a:extLst>
                <a:ext uri="{FF2B5EF4-FFF2-40B4-BE49-F238E27FC236}">
                  <a16:creationId xmlns:a16="http://schemas.microsoft.com/office/drawing/2014/main" id="{289B9D38-F2E0-894C-A51D-D1AF9539CBE9}"/>
                </a:ext>
              </a:extLst>
            </p:cNvPr>
            <p:cNvSpPr/>
            <p:nvPr/>
          </p:nvSpPr>
          <p:spPr>
            <a:xfrm>
              <a:off x="5309905" y="836603"/>
              <a:ext cx="3071812" cy="415498"/>
            </a:xfrm>
            <a:prstGeom prst="rect">
              <a:avLst/>
            </a:prstGeom>
          </p:spPr>
          <p:txBody>
            <a:bodyPr wrap="square">
              <a:spAutoFit/>
            </a:bodyPr>
            <a:lstStyle/>
            <a:p>
              <a:r>
                <a:rPr lang="en-US" sz="1050" i="1" dirty="0">
                  <a:solidFill>
                    <a:srgbClr val="002060"/>
                  </a:solidFill>
                </a:rPr>
                <a:t>We always combine </a:t>
              </a:r>
              <a:r>
                <a:rPr lang="en-US" sz="1050" dirty="0">
                  <a:solidFill>
                    <a:srgbClr val="002060"/>
                  </a:solidFill>
                </a:rPr>
                <a:t>this information into one object </a:t>
              </a:r>
              <a:endParaRPr lang="en-US" sz="1050" i="1" dirty="0">
                <a:solidFill>
                  <a:srgbClr val="002060"/>
                </a:solidFill>
              </a:endParaRPr>
            </a:p>
          </p:txBody>
        </p:sp>
      </p:gr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114</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522962"/>
            <a:ext cx="5414962" cy="4493538"/>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 female</a:t>
            </a:r>
          </a:p>
          <a:p>
            <a:r>
              <a:rPr lang="en-US" sz="1100" dirty="0">
                <a:latin typeface="Lucida Console" panose="020B0609040504020204" pitchFamily="49" charset="0"/>
              </a:rPr>
              <a:t>   1:          1 42.71774      0</a:t>
            </a:r>
          </a:p>
          <a:p>
            <a:r>
              <a:rPr lang="en-US" sz="1100" dirty="0">
                <a:latin typeface="Lucida Console" panose="020B0609040504020204" pitchFamily="49" charset="0"/>
              </a:rPr>
              <a:t>   2:          2 48.86723      0</a:t>
            </a:r>
          </a:p>
          <a:p>
            <a:r>
              <a:rPr lang="en-US" sz="1100" dirty="0">
                <a:latin typeface="Lucida Console" panose="020B0609040504020204" pitchFamily="49" charset="0"/>
              </a:rPr>
              <a:t>   3:          3 40.27539      1</a:t>
            </a:r>
          </a:p>
          <a:p>
            <a:r>
              <a:rPr lang="en-US" sz="1100" dirty="0">
                <a:latin typeface="Lucida Console" panose="020B0609040504020204" pitchFamily="49" charset="0"/>
              </a:rPr>
              <a:t>   4:          4 46.50052      1</a:t>
            </a:r>
          </a:p>
          <a:p>
            <a:r>
              <a:rPr lang="en-US" sz="1100" dirty="0">
                <a:latin typeface="Lucida Console" panose="020B0609040504020204" pitchFamily="49" charset="0"/>
              </a:rPr>
              <a:t>   5:          5 47.17538      1</a:t>
            </a:r>
          </a:p>
          <a:p>
            <a:r>
              <a:rPr lang="en-US" sz="1100" dirty="0">
                <a:latin typeface="Lucida Console" panose="020B0609040504020204" pitchFamily="49" charset="0"/>
              </a:rPr>
              <a:t>  ---                           </a:t>
            </a:r>
          </a:p>
          <a:p>
            <a:r>
              <a:rPr lang="en-US" sz="1100" dirty="0">
                <a:latin typeface="Lucida Console" panose="020B0609040504020204" pitchFamily="49" charset="0"/>
              </a:rPr>
              <a:t> 996:        996 43.22279      0</a:t>
            </a:r>
          </a:p>
          <a:p>
            <a:r>
              <a:rPr lang="en-US" sz="1100" dirty="0">
                <a:latin typeface="Lucida Console" panose="020B0609040504020204" pitchFamily="49" charset="0"/>
              </a:rPr>
              <a:t> 997:        997 54.22166      0</a:t>
            </a:r>
          </a:p>
          <a:p>
            <a:r>
              <a:rPr lang="en-US" sz="1100" dirty="0">
                <a:latin typeface="Lucida Console" panose="020B0609040504020204" pitchFamily="49" charset="0"/>
              </a:rPr>
              <a:t> 998:        998 37.27172      0</a:t>
            </a:r>
          </a:p>
          <a:p>
            <a:r>
              <a:rPr lang="en-US" sz="1100" dirty="0">
                <a:latin typeface="Lucida Console" panose="020B0609040504020204" pitchFamily="49" charset="0"/>
              </a:rPr>
              <a:t> 999:        999 45.20616      0</a:t>
            </a:r>
          </a:p>
          <a:p>
            <a:r>
              <a:rPr lang="en-US" sz="1100" dirty="0">
                <a:latin typeface="Lucida Console" panose="020B0609040504020204" pitchFamily="49" charset="0"/>
              </a:rPr>
              <a:t>1000:       1000 39.15981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dirty="0"/>
              <a:t>In the cohort examples, we used parameter estimates from the literature </a:t>
            </a:r>
          </a:p>
          <a:p>
            <a:pPr lvl="1"/>
            <a:r>
              <a:rPr lang="en-US" sz="1400" dirty="0"/>
              <a:t>We will continue to do this for utility and costs</a:t>
            </a:r>
          </a:p>
          <a:p>
            <a:r>
              <a:rPr lang="en-US" sz="1600" dirty="0"/>
              <a:t>However, in an ideal scenario, we would estimate parameters ourselves using patient-level data</a:t>
            </a:r>
          </a:p>
          <a:p>
            <a:pPr lvl="1"/>
            <a:r>
              <a:rPr lang="en-US" sz="1400" dirty="0"/>
              <a:t>We will fit a multi-state model in this manner by estimating transition specific hazards using the R package </a:t>
            </a:r>
            <a:r>
              <a:rPr lang="en-US" sz="1100" dirty="0" err="1">
                <a:latin typeface="Lucida Console" panose="020B0609040504020204" pitchFamily="49" charset="0"/>
              </a:rPr>
              <a:t>flexsurv</a:t>
            </a:r>
            <a:endParaRPr lang="en-US"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115</a:t>
            </a:fld>
            <a:endParaRPr lang="en-US"/>
          </a:p>
        </p:txBody>
      </p:sp>
    </p:spTree>
    <p:extLst>
      <p:ext uri="{BB962C8B-B14F-4D97-AF65-F5344CB8AC3E}">
        <p14:creationId xmlns:p14="http://schemas.microsoft.com/office/powerpoint/2010/main" val="61843746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116</a:t>
            </a:fld>
            <a:endParaRPr lang="en-US"/>
          </a:p>
        </p:txBody>
      </p:sp>
    </p:spTree>
    <p:extLst>
      <p:ext uri="{BB962C8B-B14F-4D97-AF65-F5344CB8AC3E}">
        <p14:creationId xmlns:p14="http://schemas.microsoft.com/office/powerpoint/2010/main" val="242467913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117</a:t>
            </a:fld>
            <a:endParaRPr lang="en-US"/>
          </a:p>
        </p:txBody>
      </p:sp>
      <p:sp>
        <p:nvSpPr>
          <p:cNvPr id="5" name="Rectangle 4">
            <a:extLst>
              <a:ext uri="{FF2B5EF4-FFF2-40B4-BE49-F238E27FC236}">
                <a16:creationId xmlns:a16="http://schemas.microsoft.com/office/drawing/2014/main" id="{136F6272-E2D7-1748-9341-65580B1F95CB}"/>
              </a:ext>
            </a:extLst>
          </p:cNvPr>
          <p:cNvSpPr/>
          <p:nvPr/>
        </p:nvSpPr>
        <p:spPr>
          <a:xfrm>
            <a:off x="2875945" y="2586246"/>
            <a:ext cx="5198080" cy="2123658"/>
          </a:xfrm>
          <a:prstGeom prst="rect">
            <a:avLst/>
          </a:prstGeom>
          <a:solidFill>
            <a:schemeClr val="bg1">
              <a:lumMod val="85000"/>
            </a:schemeClr>
          </a:solidFill>
        </p:spPr>
        <p:txBody>
          <a:bodyPr wrap="square">
            <a:spAutoFit/>
          </a:bodyPr>
          <a:lstStyle/>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3,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1:3){ </a:t>
            </a:r>
            <a:r>
              <a:rPr lang="en-US" sz="1100" dirty="0">
                <a:solidFill>
                  <a:schemeClr val="accent6"/>
                </a:solidFill>
                <a:latin typeface="Lucida Console" panose="020B0609040504020204" pitchFamily="49" charset="0"/>
              </a:rPr>
              <a:t># 3 possible transitions</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wei_fits</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20CB192-414B-6847-B536-2916024DAC68}"/>
              </a:ext>
            </a:extLst>
          </p:cNvPr>
          <p:cNvSpPr/>
          <p:nvPr/>
        </p:nvSpPr>
        <p:spPr>
          <a:xfrm>
            <a:off x="457200" y="1143000"/>
            <a:ext cx="9244013" cy="1615827"/>
          </a:xfrm>
          <a:prstGeom prst="rect">
            <a:avLst/>
          </a:prstGeom>
        </p:spPr>
        <p:txBody>
          <a:bodyPr wrap="square">
            <a:spAutoFit/>
          </a:bodyPr>
          <a:lstStyle/>
          <a:p>
            <a:r>
              <a:rPr lang="en-US" sz="1100" dirty="0"/>
              <a:t> </a:t>
            </a:r>
            <a:r>
              <a:rPr lang="en-US" sz="800" dirty="0">
                <a:latin typeface="Lucida Console" panose="020B0609040504020204" pitchFamily="49" charset="0"/>
              </a:rPr>
              <a:t>  from to female      age </a:t>
            </a:r>
            <a:r>
              <a:rPr lang="en-US" sz="800" dirty="0" err="1">
                <a:latin typeface="Lucida Console" panose="020B0609040504020204" pitchFamily="49" charset="0"/>
              </a:rPr>
              <a:t>patient_id</a:t>
            </a:r>
            <a:r>
              <a:rPr lang="en-US" sz="800" dirty="0">
                <a:latin typeface="Lucida Console" panose="020B0609040504020204" pitchFamily="49" charset="0"/>
              </a:rPr>
              <a:t>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r>
              <a:rPr lang="en-US" sz="800" dirty="0">
                <a:latin typeface="Lucida Console" panose="020B0609040504020204" pitchFamily="49" charset="0"/>
              </a:rPr>
              <a:t> status </a:t>
            </a:r>
            <a:r>
              <a:rPr lang="en-US" sz="800" dirty="0" err="1">
                <a:latin typeface="Lucida Console" panose="020B0609040504020204" pitchFamily="49" charset="0"/>
              </a:rPr>
              <a:t>transition_id</a:t>
            </a:r>
            <a:r>
              <a:rPr lang="en-US" sz="800" dirty="0">
                <a:latin typeface="Lucida Console" panose="020B0609040504020204" pitchFamily="49" charset="0"/>
              </a:rPr>
              <a:t> </a:t>
            </a:r>
            <a:r>
              <a:rPr lang="en-US" sz="800" dirty="0" err="1">
                <a:latin typeface="Lucida Console" panose="020B0609040504020204" pitchFamily="49" charset="0"/>
              </a:rPr>
              <a:t>strategy_id</a:t>
            </a:r>
            <a:endParaRPr lang="en-US" sz="800" dirty="0">
              <a:latin typeface="Lucida Console" panose="020B0609040504020204" pitchFamily="49" charset="0"/>
            </a:endParaRPr>
          </a:p>
          <a:p>
            <a:r>
              <a:rPr lang="en-US" sz="800" dirty="0">
                <a:latin typeface="Lucida Console" panose="020B0609040504020204" pitchFamily="49" charset="0"/>
              </a:rPr>
              <a:t>1:    1  2      1 54.37365          1     0    0.00000  11.66523      1             1           2</a:t>
            </a:r>
          </a:p>
          <a:p>
            <a:r>
              <a:rPr lang="en-US" sz="800" dirty="0">
                <a:latin typeface="Lucida Console" panose="020B0609040504020204" pitchFamily="49" charset="0"/>
              </a:rPr>
              <a:t>2:    1  3      1 54.37365          1     0    0.00000  11.66523      0             2           2</a:t>
            </a:r>
          </a:p>
          <a:p>
            <a:r>
              <a:rPr lang="en-US" sz="800" dirty="0">
                <a:latin typeface="Lucida Console" panose="020B0609040504020204" pitchFamily="49" charset="0"/>
              </a:rPr>
              <a:t>3:    2  3      1 54.37365          1     1   11.66523  15.00000      0             3           2</a:t>
            </a:r>
          </a:p>
          <a:p>
            <a:r>
              <a:rPr lang="en-US" sz="800" dirty="0">
                <a:latin typeface="Lucida Console" panose="020B0609040504020204" pitchFamily="49" charset="0"/>
              </a:rPr>
              <a:t>4:    1  2      1 58.93437          2     0    0.00000  15.00000      0             1           1</a:t>
            </a:r>
          </a:p>
          <a:p>
            <a:r>
              <a:rPr lang="en-US" sz="800" dirty="0">
                <a:latin typeface="Lucida Console" panose="020B0609040504020204" pitchFamily="49" charset="0"/>
              </a:rPr>
              <a:t>5:    1  3      1 58.93437          2     1    0.00000  15.00000      0             2           1</a:t>
            </a:r>
          </a:p>
          <a:p>
            <a:r>
              <a:rPr lang="en-US" sz="800" dirty="0">
                <a:latin typeface="Lucida Console" panose="020B0609040504020204" pitchFamily="49" charset="0"/>
              </a:rPr>
              <a:t>   </a:t>
            </a:r>
            <a:r>
              <a:rPr lang="en-US" sz="800" dirty="0" err="1">
                <a:latin typeface="Lucida Console" panose="020B0609040504020204" pitchFamily="49" charset="0"/>
              </a:rPr>
              <a:t>strategy_name</a:t>
            </a:r>
            <a:r>
              <a:rPr lang="en-US" sz="800" dirty="0">
                <a:latin typeface="Lucida Console" panose="020B0609040504020204" pitchFamily="49" charset="0"/>
              </a:rPr>
              <a:t>      time</a:t>
            </a:r>
          </a:p>
          <a:p>
            <a:r>
              <a:rPr lang="en-US" sz="800" dirty="0">
                <a:latin typeface="Lucida Console" panose="020B0609040504020204" pitchFamily="49" charset="0"/>
              </a:rPr>
              <a:t>1:           New 11.665231</a:t>
            </a:r>
          </a:p>
          <a:p>
            <a:r>
              <a:rPr lang="en-US" sz="800" dirty="0">
                <a:latin typeface="Lucida Console" panose="020B0609040504020204" pitchFamily="49" charset="0"/>
              </a:rPr>
              <a:t>2:           New 11.665231</a:t>
            </a:r>
          </a:p>
          <a:p>
            <a:r>
              <a:rPr lang="en-US" sz="800" dirty="0">
                <a:latin typeface="Lucida Console" panose="020B0609040504020204" pitchFamily="49" charset="0"/>
              </a:rPr>
              <a:t>3:           New  3.334769</a:t>
            </a:r>
          </a:p>
          <a:p>
            <a:r>
              <a:rPr lang="en-US" sz="800" dirty="0">
                <a:latin typeface="Lucida Console" panose="020B0609040504020204" pitchFamily="49" charset="0"/>
              </a:rPr>
              <a:t>4:           SOC 15.000000</a:t>
            </a:r>
          </a:p>
          <a:p>
            <a:r>
              <a:rPr lang="en-US" sz="800" dirty="0">
                <a:latin typeface="Lucida Console" panose="020B0609040504020204" pitchFamily="49" charset="0"/>
              </a:rPr>
              <a:t>5:           SOC 15.000000</a:t>
            </a:r>
          </a:p>
        </p:txBody>
      </p:sp>
    </p:spTree>
    <p:extLst>
      <p:ext uri="{BB962C8B-B14F-4D97-AF65-F5344CB8AC3E}">
        <p14:creationId xmlns:p14="http://schemas.microsoft.com/office/powerpoint/2010/main" val="158516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118</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59389"/>
            <a:ext cx="8528787" cy="3139321"/>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1.9689   1.8843   2.0572   0.0441       NA        NA       NA</a:t>
            </a:r>
          </a:p>
          <a:p>
            <a:r>
              <a:rPr lang="en-US" sz="1100" dirty="0">
                <a:latin typeface="Lucida Console" panose="020B0609040504020204" pitchFamily="49" charset="0"/>
              </a:rPr>
              <a:t>scale                  NA    11.3409  10.8364  11.8688   0.2633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-0.4609  -0.5147  -0.4072   0.0274   </a:t>
            </a:r>
            <a:r>
              <a:rPr lang="en-US" sz="1100" b="1" dirty="0">
                <a:solidFill>
                  <a:schemeClr val="accent3"/>
                </a:solidFill>
                <a:latin typeface="Lucida Console" panose="020B0609040504020204" pitchFamily="49" charset="0"/>
              </a:rPr>
              <a:t>0.6307</a:t>
            </a:r>
            <a:r>
              <a:rPr lang="en-US" sz="1100" dirty="0">
                <a:latin typeface="Lucida Console" panose="020B0609040504020204" pitchFamily="49" charset="0"/>
              </a:rPr>
              <a:t>    0.5977   0.6655</a:t>
            </a:r>
          </a:p>
          <a:p>
            <a:r>
              <a:rPr lang="en-US" sz="1100" dirty="0">
                <a:latin typeface="Lucida Console" panose="020B0609040504020204" pitchFamily="49" charset="0"/>
              </a:rPr>
              <a:t>female             0.4990     0.3493   0.2958   0.4028   0.0273   1.4181    1.3442   1.4961</a:t>
            </a:r>
          </a:p>
          <a:p>
            <a:endParaRPr lang="en-US" sz="1100" dirty="0">
              <a:latin typeface="Lucida Console" panose="020B0609040504020204" pitchFamily="49" charset="0"/>
            </a:endParaRPr>
          </a:p>
          <a:p>
            <a:r>
              <a:rPr lang="en-US" sz="1100" dirty="0">
                <a:latin typeface="Lucida Console" panose="020B0609040504020204" pitchFamily="49" charset="0"/>
              </a:rPr>
              <a:t>N = 2000,  Events: 1401,  Censored: 599</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-4458.597,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8925.194</a:t>
            </a:r>
          </a:p>
          <a:p>
            <a:endParaRPr lang="en-US" sz="1100" dirty="0">
              <a:latin typeface="Lucida Console" panose="020B0609040504020204" pitchFamily="49" charset="0"/>
            </a:endParaRP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D1D27E24-8DE4-2845-BD1A-E6F4BB6B2203}"/>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Progression</a:t>
            </a:r>
          </a:p>
        </p:txBody>
      </p:sp>
      <p:sp>
        <p:nvSpPr>
          <p:cNvPr id="6" name="Content Placeholder 2">
            <a:extLst>
              <a:ext uri="{FF2B5EF4-FFF2-40B4-BE49-F238E27FC236}">
                <a16:creationId xmlns:a16="http://schemas.microsoft.com/office/drawing/2014/main" id="{49E47BE3-D7A9-1C4D-8075-B33708E6ED03}"/>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(&gt;1), decreasing (&lt;1), or constant (=1)</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7" name="Content Placeholder 2">
            <a:extLst>
              <a:ext uri="{FF2B5EF4-FFF2-40B4-BE49-F238E27FC236}">
                <a16:creationId xmlns:a16="http://schemas.microsoft.com/office/drawing/2014/main" id="{C346C06D-1EE0-2E42-855E-CE97F2613C42}"/>
              </a:ext>
            </a:extLst>
          </p:cNvPr>
          <p:cNvSpPr txBox="1">
            <a:spLocks/>
          </p:cNvSpPr>
          <p:nvPr/>
        </p:nvSpPr>
        <p:spPr>
          <a:xfrm>
            <a:off x="6001790" y="3520779"/>
            <a:ext cx="1790840"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50" i="1" dirty="0">
                <a:solidFill>
                  <a:srgbClr val="002060"/>
                </a:solidFill>
                <a:latin typeface="+mn-lt"/>
                <a:cs typeface="+mn-cs"/>
              </a:rPr>
              <a:t>New treatment increases time to progression</a:t>
            </a:r>
          </a:p>
          <a:p>
            <a:endParaRPr lang="en-US" dirty="0"/>
          </a:p>
        </p:txBody>
      </p:sp>
      <p:cxnSp>
        <p:nvCxnSpPr>
          <p:cNvPr id="10" name="Straight Arrow Connector 9">
            <a:extLst>
              <a:ext uri="{FF2B5EF4-FFF2-40B4-BE49-F238E27FC236}">
                <a16:creationId xmlns:a16="http://schemas.microsoft.com/office/drawing/2014/main" id="{5687E9F1-A349-2A43-829A-4BCC0DD6F1A8}"/>
              </a:ext>
            </a:extLst>
          </p:cNvPr>
          <p:cNvCxnSpPr>
            <a:cxnSpLocks/>
            <a:stCxn id="7" idx="0"/>
          </p:cNvCxnSpPr>
          <p:nvPr/>
        </p:nvCxnSpPr>
        <p:spPr>
          <a:xfrm flipH="1" flipV="1">
            <a:off x="6643561" y="3123526"/>
            <a:ext cx="253649" cy="397253"/>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4357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pic>
        <p:nvPicPr>
          <p:cNvPr id="5" name="Picture 4">
            <a:extLst>
              <a:ext uri="{FF2B5EF4-FFF2-40B4-BE49-F238E27FC236}">
                <a16:creationId xmlns:a16="http://schemas.microsoft.com/office/drawing/2014/main" id="{E2727F35-5C11-1C4E-99FC-00B85026A0B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8456" y="890239"/>
            <a:ext cx="3035569" cy="3776722"/>
          </a:xfrm>
          <a:prstGeom prst="rect">
            <a:avLst/>
          </a:prstGeom>
        </p:spPr>
      </p:pic>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119</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143000"/>
            <a:ext cx="8528787" cy="3308598"/>
          </a:xfrm>
          <a:prstGeom prst="rect">
            <a:avLst/>
          </a:prstGeom>
        </p:spPr>
        <p:txBody>
          <a:bodyPr wrap="square">
            <a:spAutoFit/>
          </a:bodyPr>
          <a:lstStyle/>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[[2]]</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3.0233   2.7877   3.2788   0.1252       NA        NA       NA</a:t>
            </a:r>
          </a:p>
          <a:p>
            <a:r>
              <a:rPr lang="en-US" sz="1100" dirty="0">
                <a:latin typeface="Lucida Console" panose="020B0609040504020204" pitchFamily="49" charset="0"/>
              </a:rPr>
              <a:t>scale                  NA    18.3770  17.1128  19.7346   0.6683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-0.5162  -0.5905  -0.4419   0.0379   0.5968    0.5541   0.6428</a:t>
            </a:r>
          </a:p>
          <a:p>
            <a:r>
              <a:rPr lang="en-US" sz="1100" dirty="0">
                <a:latin typeface="Lucida Console" panose="020B0609040504020204" pitchFamily="49" charset="0"/>
              </a:rPr>
              <a:t>female             0.4990     0.4104   0.3376   0.4833   0.0372   1.5074    1.4015   1.6214</a:t>
            </a:r>
          </a:p>
          <a:p>
            <a:endParaRPr lang="en-US" sz="1100" dirty="0">
              <a:latin typeface="Lucida Console" panose="020B0609040504020204" pitchFamily="49" charset="0"/>
            </a:endParaRPr>
          </a:p>
          <a:p>
            <a:r>
              <a:rPr lang="en-US" sz="1100" dirty="0">
                <a:latin typeface="Lucida Console" panose="020B0609040504020204" pitchFamily="49" charset="0"/>
              </a:rPr>
              <a:t>N = 2000,  Events: 343,  Censored: 1657</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-1407.966,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2823.932</a:t>
            </a: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181AB786-522B-F543-9753-BF9EA1950518}"/>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Death</a:t>
            </a:r>
          </a:p>
        </p:txBody>
      </p:sp>
      <p:sp>
        <p:nvSpPr>
          <p:cNvPr id="7" name="Content Placeholder 2">
            <a:extLst>
              <a:ext uri="{FF2B5EF4-FFF2-40B4-BE49-F238E27FC236}">
                <a16:creationId xmlns:a16="http://schemas.microsoft.com/office/drawing/2014/main" id="{7C74E309-9FE8-6249-BA4A-3229278A59E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332401675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800767"/>
          </a:xfrm>
          <a:prstGeom prst="rect">
            <a:avLst/>
          </a:prstGeom>
        </p:spPr>
        <p:txBody>
          <a:bodyPr wrap="square">
            <a:spAutoFit/>
          </a:bodyPr>
          <a:lstStyle/>
          <a:p>
            <a:r>
              <a:rPr lang="en-US" sz="1100" dirty="0">
                <a:latin typeface="Lucida Console" panose="020B0609040504020204" pitchFamily="49" charset="0"/>
              </a:rPr>
              <a:t>[[3]]</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3.6185   3.3423   3.9174   0.1466       NA        NA       NA</a:t>
            </a:r>
          </a:p>
          <a:p>
            <a:r>
              <a:rPr lang="en-US" sz="1100" dirty="0">
                <a:latin typeface="Lucida Console" panose="020B0609040504020204" pitchFamily="49" charset="0"/>
              </a:rPr>
              <a:t>scale                  NA    16.1803  14.8094  17.6781   0.7309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0.5360    -0.5450  -0.6376  -0.4523   0.0473   0.5799    0.5285   0.6361</a:t>
            </a:r>
          </a:p>
          <a:p>
            <a:r>
              <a:rPr lang="en-US" sz="1100" dirty="0">
                <a:latin typeface="Lucida Console" panose="020B0609040504020204" pitchFamily="49" charset="0"/>
              </a:rPr>
              <a:t>female             0.4675     0.3213   0.2547   0.3879   0.0340   1.3789    1.2901   1.4739</a:t>
            </a:r>
          </a:p>
          <a:p>
            <a:endParaRPr lang="en-US" sz="1100" dirty="0">
              <a:latin typeface="Lucida Console" panose="020B0609040504020204" pitchFamily="49" charset="0"/>
            </a:endParaRPr>
          </a:p>
          <a:p>
            <a:r>
              <a:rPr lang="en-US" sz="1100" dirty="0">
                <a:latin typeface="Lucida Console" panose="020B0609040504020204" pitchFamily="49" charset="0"/>
              </a:rPr>
              <a:t>N = 1401,  Events: 377,  Censored: 1024</a:t>
            </a:r>
          </a:p>
          <a:p>
            <a:r>
              <a:rPr lang="en-US" sz="1100" dirty="0">
                <a:latin typeface="Lucida Console" panose="020B0609040504020204" pitchFamily="49" charset="0"/>
              </a:rPr>
              <a:t>Total time at risk: 9736.58</a:t>
            </a:r>
          </a:p>
          <a:p>
            <a:r>
              <a:rPr lang="en-US" sz="1100" dirty="0">
                <a:latin typeface="Lucida Console" panose="020B0609040504020204" pitchFamily="49" charset="0"/>
              </a:rPr>
              <a:t>Log-likelihood = -1185.006,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2378.012</a:t>
            </a:r>
          </a:p>
        </p:txBody>
      </p:sp>
      <p:sp>
        <p:nvSpPr>
          <p:cNvPr id="5" name="Content Placeholder 2">
            <a:extLst>
              <a:ext uri="{FF2B5EF4-FFF2-40B4-BE49-F238E27FC236}">
                <a16:creationId xmlns:a16="http://schemas.microsoft.com/office/drawing/2014/main" id="{8599D296-5747-CC48-A7C2-4E298C935975}"/>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Progression -&gt; Death</a:t>
            </a:r>
          </a:p>
        </p:txBody>
      </p:sp>
      <p:sp>
        <p:nvSpPr>
          <p:cNvPr id="7" name="Content Placeholder 2">
            <a:extLst>
              <a:ext uri="{FF2B5EF4-FFF2-40B4-BE49-F238E27FC236}">
                <a16:creationId xmlns:a16="http://schemas.microsoft.com/office/drawing/2014/main" id="{D34FF520-66C5-C440-8D76-6A9A19B060D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30671477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121</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122</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123</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9085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a:t>
            </a:r>
            <a:r>
              <a:rPr lang="en-US" sz="1100" dirty="0">
                <a:solidFill>
                  <a:schemeClr val="accent6"/>
                </a:solidFill>
                <a:latin typeface="Lucida Console" panose="020B0609040504020204" pitchFamily="49" charset="0"/>
              </a:rPr>
              <a:t># Costs are always the same with SOC</a:t>
            </a:r>
          </a:p>
          <a:p>
            <a:r>
              <a:rPr lang="en-US" sz="1100" dirty="0">
                <a:latin typeface="Lucida Console" panose="020B0609040504020204" pitchFamily="49" charset="0"/>
              </a:rPr>
              <a:t>            12000, 12000, 12000, 10000 </a:t>
            </a:r>
            <a:r>
              <a:rPr lang="en-US" sz="1100" dirty="0">
                <a:solidFill>
                  <a:schemeClr val="accent6"/>
                </a:solidFill>
                <a:latin typeface="Lucida Console" panose="020B0609040504020204" pitchFamily="49" charset="0"/>
              </a:rPr>
              <a:t>#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a:t>
            </a:r>
            <a:r>
              <a:rPr lang="en-US" sz="1100" b="1" dirty="0">
                <a:solidFill>
                  <a:srgbClr val="FF0000"/>
                </a:solidFill>
                <a:latin typeface="Lucida Console" panose="020B0609040504020204" pitchFamily="49" charset="0"/>
              </a:rPr>
              <a:t>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435297"/>
            <a:ext cx="3534154" cy="1546577"/>
          </a:xfrm>
          <a:prstGeom prst="rect">
            <a:avLst/>
          </a:prstGeom>
        </p:spPr>
        <p:txBody>
          <a:bodyPr wrap="square">
            <a:spAutoFit/>
          </a:bodyPr>
          <a:lstStyle/>
          <a:p>
            <a:r>
              <a:rPr lang="en-US" sz="1050" i="1" dirty="0">
                <a:solidFill>
                  <a:srgbClr val="002060"/>
                </a:solidFill>
              </a:rPr>
              <a:t>When using an IPS, ”state values” (like transition rates) can depend on time in an intermediate health state </a:t>
            </a:r>
          </a:p>
          <a:p>
            <a:endParaRPr lang="en-US" sz="1050" i="1" dirty="0">
              <a:solidFill>
                <a:srgbClr val="002060"/>
              </a:solidFill>
            </a:endParaRPr>
          </a:p>
          <a:p>
            <a:r>
              <a:rPr lang="en-US" sz="1050" i="1" dirty="0">
                <a:solidFill>
                  <a:srgbClr val="002060"/>
                </a:solidFill>
              </a:rPr>
              <a:t>We illustrate by assuming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(Would not be possible in a cohort model without creating tunnel states)</a:t>
            </a:r>
          </a:p>
        </p:txBody>
      </p:sp>
    </p:spTree>
    <p:extLst>
      <p:ext uri="{BB962C8B-B14F-4D97-AF65-F5344CB8AC3E}">
        <p14:creationId xmlns:p14="http://schemas.microsoft.com/office/powerpoint/2010/main" val="336230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124</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557328"/>
            <a:ext cx="6177518"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8" y="2016318"/>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537137"/>
            <a:ext cx="6177517"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
        <p:nvSpPr>
          <p:cNvPr id="8" name="Content Placeholder 2">
            <a:extLst>
              <a:ext uri="{FF2B5EF4-FFF2-40B4-BE49-F238E27FC236}">
                <a16:creationId xmlns:a16="http://schemas.microsoft.com/office/drawing/2014/main" id="{6B879369-E815-D44C-9FB1-F2C3BD970C29}"/>
              </a:ext>
            </a:extLst>
          </p:cNvPr>
          <p:cNvSpPr>
            <a:spLocks noGrp="1"/>
          </p:cNvSpPr>
          <p:nvPr>
            <p:ph idx="1"/>
          </p:nvPr>
        </p:nvSpPr>
        <p:spPr>
          <a:xfrm>
            <a:off x="338326" y="963080"/>
            <a:ext cx="7616825" cy="459910"/>
          </a:xfrm>
        </p:spPr>
        <p:txBody>
          <a:bodyPr>
            <a:noAutofit/>
          </a:bodyPr>
          <a:lstStyle/>
          <a:p>
            <a:r>
              <a:rPr lang="en-US" sz="1600" dirty="0"/>
              <a:t>The transition model is constructed as a function of the fitted multi-state model and </a:t>
            </a:r>
            <a:r>
              <a:rPr lang="en-US" sz="1600" i="1" dirty="0"/>
              <a:t>input data</a:t>
            </a:r>
            <a:r>
              <a:rPr lang="en-US" sz="1600" dirty="0"/>
              <a:t> (treatment strategy and patients)</a:t>
            </a:r>
            <a:endParaRPr lang="en-US" sz="1600" i="1" dirty="0"/>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125</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grpSp>
        <p:nvGrpSpPr>
          <p:cNvPr id="3" name="Group 2">
            <a:extLst>
              <a:ext uri="{FF2B5EF4-FFF2-40B4-BE49-F238E27FC236}">
                <a16:creationId xmlns:a16="http://schemas.microsoft.com/office/drawing/2014/main" id="{94730827-6524-0F47-8324-8ECE0C5F5A46}"/>
              </a:ext>
            </a:extLst>
          </p:cNvPr>
          <p:cNvGrpSpPr/>
          <p:nvPr/>
        </p:nvGrpSpPr>
        <p:grpSpPr>
          <a:xfrm>
            <a:off x="4545495" y="2337062"/>
            <a:ext cx="2344403" cy="415498"/>
            <a:chOff x="4545495" y="2337062"/>
            <a:chExt cx="2344403" cy="415498"/>
          </a:xfrm>
        </p:grpSpPr>
        <p:sp>
          <p:nvSpPr>
            <p:cNvPr id="6" name="Rectangle 5">
              <a:extLst>
                <a:ext uri="{FF2B5EF4-FFF2-40B4-BE49-F238E27FC236}">
                  <a16:creationId xmlns:a16="http://schemas.microsoft.com/office/drawing/2014/main" id="{666F7B3E-F116-A846-B32E-D40A051F5738}"/>
                </a:ext>
              </a:extLst>
            </p:cNvPr>
            <p:cNvSpPr/>
            <p:nvPr/>
          </p:nvSpPr>
          <p:spPr>
            <a:xfrm>
              <a:off x="5035825" y="2337062"/>
              <a:ext cx="1854073" cy="415498"/>
            </a:xfrm>
            <a:prstGeom prst="rect">
              <a:avLst/>
            </a:prstGeom>
          </p:spPr>
          <p:txBody>
            <a:bodyPr wrap="square">
              <a:spAutoFit/>
            </a:bodyPr>
            <a:lstStyle/>
            <a:p>
              <a:r>
                <a:rPr lang="en-US" sz="1050" i="1" dirty="0">
                  <a:solidFill>
                    <a:srgbClr val="002060"/>
                  </a:solidFill>
                </a:rPr>
                <a:t>So that costs depend on time in intermediate state </a:t>
              </a:r>
            </a:p>
          </p:txBody>
        </p:sp>
        <p:cxnSp>
          <p:nvCxnSpPr>
            <p:cNvPr id="7" name="Straight Arrow Connector 6">
              <a:extLst>
                <a:ext uri="{FF2B5EF4-FFF2-40B4-BE49-F238E27FC236}">
                  <a16:creationId xmlns:a16="http://schemas.microsoft.com/office/drawing/2014/main" id="{B8477D1B-F814-314A-ACFF-29D181EEC6E1}"/>
                </a:ext>
              </a:extLst>
            </p:cNvPr>
            <p:cNvCxnSpPr>
              <a:cxnSpLocks/>
              <a:stCxn id="6" idx="1"/>
            </p:cNvCxnSpPr>
            <p:nvPr/>
          </p:nvCxnSpPr>
          <p:spPr>
            <a:xfrm flipH="1" flipV="1">
              <a:off x="4545495" y="2400611"/>
              <a:ext cx="490330" cy="14420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69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126</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127</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10.403221</a:t>
            </a:r>
          </a:p>
          <a:p>
            <a:r>
              <a:rPr lang="en-US" sz="800" dirty="0">
                <a:latin typeface="Lucida Console" panose="020B0609040504020204" pitchFamily="49" charset="0"/>
              </a:rPr>
              <a:t>2:      1           1          1      1    2  3     1  10.403221 20.171049</a:t>
            </a:r>
          </a:p>
          <a:p>
            <a:r>
              <a:rPr lang="en-US" sz="800" dirty="0">
                <a:latin typeface="Lucida Console" panose="020B0609040504020204" pitchFamily="49" charset="0"/>
              </a:rPr>
              <a:t>3:      1           1          2      1    1  2     0   0.000000  4.759907</a:t>
            </a:r>
          </a:p>
          <a:p>
            <a:r>
              <a:rPr lang="en-US" sz="800" dirty="0">
                <a:latin typeface="Lucida Console" panose="020B0609040504020204" pitchFamily="49" charset="0"/>
              </a:rPr>
              <a:t>4:      1           1          2      1    2  3     1   4.759907 19.568465</a:t>
            </a:r>
          </a:p>
          <a:p>
            <a:r>
              <a:rPr lang="en-US" sz="800" dirty="0">
                <a:latin typeface="Lucida Console" panose="020B0609040504020204" pitchFamily="49" charset="0"/>
              </a:rPr>
              <a:t>5:      1           1          3      1    1  2     0   0.000000  5.384254</a:t>
            </a:r>
          </a:p>
          <a:p>
            <a:r>
              <a:rPr lang="en-US" sz="800" dirty="0">
                <a:latin typeface="Lucida Console" panose="020B0609040504020204" pitchFamily="49" charset="0"/>
              </a:rPr>
              <a:t>6:      1           1          3      1    2  3     1   5.384254 19.427541</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p:txBody>
      </p:sp>
      <p:pic>
        <p:nvPicPr>
          <p:cNvPr id="8" name="Picture 7">
            <a:extLst>
              <a:ext uri="{FF2B5EF4-FFF2-40B4-BE49-F238E27FC236}">
                <a16:creationId xmlns:a16="http://schemas.microsoft.com/office/drawing/2014/main" id="{C4476926-9621-9144-8ADA-75CB49C1DE90}"/>
              </a:ext>
            </a:extLst>
          </p:cNvPr>
          <p:cNvPicPr>
            <a:picLocks noChangeAspect="1"/>
          </p:cNvPicPr>
          <p:nvPr/>
        </p:nvPicPr>
        <p:blipFill>
          <a:blip r:embed="rId2"/>
          <a:stretch>
            <a:fillRect/>
          </a:stretch>
        </p:blipFill>
        <p:spPr>
          <a:xfrm>
            <a:off x="4327649" y="2416805"/>
            <a:ext cx="4706832" cy="2689618"/>
          </a:xfrm>
          <a:prstGeom prst="rect">
            <a:avLst/>
          </a:prstGeom>
        </p:spPr>
      </p:pic>
    </p:spTree>
    <p:extLst>
      <p:ext uri="{BB962C8B-B14F-4D97-AF65-F5344CB8AC3E}">
        <p14:creationId xmlns:p14="http://schemas.microsoft.com/office/powerpoint/2010/main" val="110089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128</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5.518113  6.778010</a:t>
            </a:r>
          </a:p>
          <a:p>
            <a:r>
              <a:rPr lang="en-US" sz="1100" dirty="0">
                <a:latin typeface="Lucida Console" panose="020B0609040504020204" pitchFamily="49" charset="0"/>
              </a:rPr>
              <a:t>2:      1           1      1        2  0 5.596111  8.399302</a:t>
            </a:r>
          </a:p>
          <a:p>
            <a:r>
              <a:rPr lang="en-US" sz="1100" dirty="0">
                <a:latin typeface="Lucida Console" panose="020B0609040504020204" pitchFamily="49" charset="0"/>
              </a:rPr>
              <a:t>3:      1           2      1        1  0 9.171519 11.265563</a:t>
            </a:r>
          </a:p>
          <a:p>
            <a:r>
              <a:rPr lang="en-US" sz="1100" dirty="0">
                <a:latin typeface="Lucida Console" panose="020B0609040504020204" pitchFamily="49" charset="0"/>
              </a:rPr>
              <a:t>4:      1           2      1        2  0 9.377958 14.075543</a:t>
            </a:r>
          </a:p>
          <a:p>
            <a:r>
              <a:rPr lang="en-US" sz="1100" dirty="0">
                <a:latin typeface="Lucida Console" panose="020B0609040504020204" pitchFamily="49" charset="0"/>
              </a:rPr>
              <a:t>5:      2           1      1        1  0 5.573405  6.806206</a:t>
            </a:r>
          </a:p>
          <a:p>
            <a:r>
              <a:rPr lang="en-US" sz="1100" dirty="0">
                <a:latin typeface="Lucida Console" panose="020B0609040504020204" pitchFamily="49" charset="0"/>
              </a:rPr>
              <a:t>6:      2           1      1        2  0 4.870313  8.003933</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11968.06</a:t>
            </a:r>
          </a:p>
          <a:p>
            <a:r>
              <a:rPr lang="en-US" sz="1100" dirty="0">
                <a:latin typeface="Lucida Console" panose="020B0609040504020204" pitchFamily="49" charset="0"/>
              </a:rPr>
              <a:t>2:      1           1      1        2 0.03     Drug  11710.68</a:t>
            </a:r>
          </a:p>
          <a:p>
            <a:r>
              <a:rPr lang="en-US" sz="1100" dirty="0">
                <a:latin typeface="Lucida Console" panose="020B0609040504020204" pitchFamily="49" charset="0"/>
              </a:rPr>
              <a:t>3:      1           2      1        1 0.03     Drug 110002.04</a:t>
            </a:r>
          </a:p>
          <a:p>
            <a:r>
              <a:rPr lang="en-US" sz="1100" dirty="0">
                <a:latin typeface="Lucida Console" panose="020B0609040504020204" pitchFamily="49" charset="0"/>
              </a:rPr>
              <a:t>4:      1           2      1        2 0.03     Drug  78500.50</a:t>
            </a:r>
          </a:p>
          <a:p>
            <a:r>
              <a:rPr lang="en-US" sz="1100" dirty="0">
                <a:latin typeface="Lucida Console" panose="020B0609040504020204" pitchFamily="49" charset="0"/>
              </a:rPr>
              <a:t>5:      2           1      1        1 0.03     Drug  11998.25</a:t>
            </a:r>
          </a:p>
          <a:p>
            <a:r>
              <a:rPr lang="en-US" sz="1100" dirty="0">
                <a:latin typeface="Lucida Console" panose="020B0609040504020204" pitchFamily="49" charset="0"/>
              </a:rPr>
              <a:t>6:      2           1      1        2 0.03     Drug  11226.46</a:t>
            </a:r>
          </a:p>
        </p:txBody>
      </p:sp>
    </p:spTree>
    <p:extLst>
      <p:ext uri="{BB962C8B-B14F-4D97-AF65-F5344CB8AC3E}">
        <p14:creationId xmlns:p14="http://schemas.microsoft.com/office/powerpoint/2010/main" val="116640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HE modelers,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42732955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129</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"3.79 (3.26, 4.38)"         </a:t>
            </a:r>
          </a:p>
          <a:p>
            <a:r>
              <a:rPr lang="en-US" sz="1100" dirty="0">
                <a:latin typeface="Lucida Console" panose="020B0609040504020204" pitchFamily="49" charset="0"/>
              </a:rPr>
              <a:t>Incremental costs "-" "191,540 (164,466, 251,826)"</a:t>
            </a:r>
          </a:p>
          <a:p>
            <a:r>
              <a:rPr lang="en-US" sz="1100" dirty="0">
                <a:latin typeface="Lucida Console" panose="020B0609040504020204" pitchFamily="49" charset="0"/>
              </a:rPr>
              <a:t>Incremental NMB   "-" "-2,280 (-60,588, 34,068)"  </a:t>
            </a:r>
          </a:p>
          <a:p>
            <a:r>
              <a:rPr lang="en-US" sz="1100" dirty="0">
                <a:latin typeface="Lucida Console" panose="020B0609040504020204" pitchFamily="49" charset="0"/>
              </a:rPr>
              <a:t>ICER              "-" "50,602"                    </a:t>
            </a:r>
          </a:p>
          <a:p>
            <a:r>
              <a:rPr lang="en-US" sz="1100" dirty="0">
                <a:latin typeface="Lucida Console" panose="020B0609040504020204" pitchFamily="49" charset="0"/>
              </a:rPr>
              <a:t>Conclusion        "-" "Not cost-effective" </a:t>
            </a:r>
          </a:p>
        </p:txBody>
      </p:sp>
      <p:sp>
        <p:nvSpPr>
          <p:cNvPr id="7" name="Rectangle 6">
            <a:extLst>
              <a:ext uri="{FF2B5EF4-FFF2-40B4-BE49-F238E27FC236}">
                <a16:creationId xmlns:a16="http://schemas.microsoft.com/office/drawing/2014/main" id="{18182559-4DB4-0B42-B3A9-DF3E6FAC6EFA}"/>
              </a:ext>
            </a:extLst>
          </p:cNvPr>
          <p:cNvSpPr/>
          <p:nvPr/>
        </p:nvSpPr>
        <p:spPr>
          <a:xfrm>
            <a:off x="4646889" y="3244563"/>
            <a:ext cx="3344259" cy="246221"/>
          </a:xfrm>
          <a:prstGeom prst="rect">
            <a:avLst/>
          </a:prstGeom>
        </p:spPr>
        <p:txBody>
          <a:bodyPr wrap="square">
            <a:spAutoFit/>
          </a:bodyPr>
          <a:lstStyle/>
          <a:p>
            <a:r>
              <a:rPr lang="en-US" sz="1000" i="1" dirty="0">
                <a:solidFill>
                  <a:srgbClr val="002060"/>
                </a:solidFill>
                <a:latin typeface="Helvetica"/>
              </a:rPr>
              <a:t>(default WTP in </a:t>
            </a:r>
            <a:r>
              <a:rPr lang="en-US" sz="1000" i="1" dirty="0" err="1">
                <a:solidFill>
                  <a:srgbClr val="002060"/>
                </a:solidFill>
                <a:latin typeface="Helvetica"/>
              </a:rPr>
              <a:t>icer_tbl</a:t>
            </a:r>
            <a:r>
              <a:rPr lang="en-US" sz="1000" i="1" dirty="0">
                <a:solidFill>
                  <a:srgbClr val="002060"/>
                </a:solidFill>
                <a:latin typeface="Helvetica"/>
              </a:rPr>
              <a:t>() is $50,000)</a:t>
            </a:r>
          </a:p>
        </p:txBody>
      </p:sp>
    </p:spTree>
    <p:extLst>
      <p:ext uri="{BB962C8B-B14F-4D97-AF65-F5344CB8AC3E}">
        <p14:creationId xmlns:p14="http://schemas.microsoft.com/office/powerpoint/2010/main" val="18914007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sim_disease</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130</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131</a:t>
            </a:fld>
            <a:endParaRPr lang="en-US"/>
          </a:p>
        </p:txBody>
      </p:sp>
      <p:pic>
        <p:nvPicPr>
          <p:cNvPr id="7" name="Picture 6">
            <a:extLst>
              <a:ext uri="{FF2B5EF4-FFF2-40B4-BE49-F238E27FC236}">
                <a16:creationId xmlns:a16="http://schemas.microsoft.com/office/drawing/2014/main" id="{403EDA31-1CF6-7742-958B-5769F4E0B49C}"/>
              </a:ext>
            </a:extLst>
          </p:cNvPr>
          <p:cNvPicPr>
            <a:picLocks noChangeAspect="1"/>
          </p:cNvPicPr>
          <p:nvPr/>
        </p:nvPicPr>
        <p:blipFill>
          <a:blip r:embed="rId2"/>
          <a:stretch>
            <a:fillRect/>
          </a:stretch>
        </p:blipFill>
        <p:spPr>
          <a:xfrm>
            <a:off x="3392129" y="169"/>
            <a:ext cx="5751871" cy="5143500"/>
          </a:xfrm>
          <a:prstGeom prst="rect">
            <a:avLst/>
          </a:prstGeom>
        </p:spPr>
      </p:pic>
    </p:spTree>
    <p:extLst>
      <p:ext uri="{BB962C8B-B14F-4D97-AF65-F5344CB8AC3E}">
        <p14:creationId xmlns:p14="http://schemas.microsoft.com/office/powerpoint/2010/main" val="1774918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1C6DB3-6DA5-024E-B4BD-2085133A12FF}"/>
              </a:ext>
            </a:extLst>
          </p:cNvPr>
          <p:cNvPicPr>
            <a:picLocks noChangeAspect="1"/>
          </p:cNvPicPr>
          <p:nvPr/>
        </p:nvPicPr>
        <p:blipFill>
          <a:blip r:embed="rId2"/>
          <a:stretch>
            <a:fillRect/>
          </a:stretch>
        </p:blipFill>
        <p:spPr>
          <a:xfrm>
            <a:off x="457200" y="821606"/>
            <a:ext cx="7872412" cy="4321894"/>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132</a:t>
            </a:fld>
            <a:endParaRPr lang="en-US"/>
          </a:p>
        </p:txBody>
      </p:sp>
    </p:spTree>
    <p:extLst>
      <p:ext uri="{BB962C8B-B14F-4D97-AF65-F5344CB8AC3E}">
        <p14:creationId xmlns:p14="http://schemas.microsoft.com/office/powerpoint/2010/main" val="7089212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“04-mstate.R”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133</a:t>
            </a:fld>
            <a:endParaRPr lang="en-US"/>
          </a:p>
        </p:txBody>
      </p:sp>
    </p:spTree>
    <p:extLst>
      <p:ext uri="{BB962C8B-B14F-4D97-AF65-F5344CB8AC3E}">
        <p14:creationId xmlns:p14="http://schemas.microsoft.com/office/powerpoint/2010/main" val="117235750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Partitioned survival models</a:t>
            </a:r>
          </a:p>
        </p:txBody>
      </p:sp>
    </p:spTree>
    <p:extLst>
      <p:ext uri="{BB962C8B-B14F-4D97-AF65-F5344CB8AC3E}">
        <p14:creationId xmlns:p14="http://schemas.microsoft.com/office/powerpoint/2010/main" val="205441189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C308-659C-994F-BD55-23244A58F63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0CD844-0936-FB42-B274-454F9824504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BE9DDB0-E8EB-2645-8310-01B2DD8A631E}"/>
              </a:ext>
            </a:extLst>
          </p:cNvPr>
          <p:cNvSpPr>
            <a:spLocks noGrp="1"/>
          </p:cNvSpPr>
          <p:nvPr>
            <p:ph type="sldNum" sz="quarter" idx="4"/>
          </p:nvPr>
        </p:nvSpPr>
        <p:spPr/>
        <p:txBody>
          <a:bodyPr/>
          <a:lstStyle/>
          <a:p>
            <a:fld id="{CF7A681D-9A53-0F41-890B-1BA01E4644AD}" type="slidenum">
              <a:rPr lang="en-US" smtClean="0"/>
              <a:pPr/>
              <a:t>135</a:t>
            </a:fld>
            <a:endParaRPr lang="en-US"/>
          </a:p>
        </p:txBody>
      </p:sp>
    </p:spTree>
    <p:extLst>
      <p:ext uri="{BB962C8B-B14F-4D97-AF65-F5344CB8AC3E}">
        <p14:creationId xmlns:p14="http://schemas.microsoft.com/office/powerpoint/2010/main" val="137121884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sz="1400" dirty="0"/>
              <a:t>parameter estimation</a:t>
            </a:r>
          </a:p>
          <a:p>
            <a:pPr lvl="1"/>
            <a:r>
              <a:rPr lang="en-US" sz="1400" dirty="0"/>
              <a:t>simulation</a:t>
            </a:r>
          </a:p>
          <a:p>
            <a:r>
              <a:rPr lang="en-US" dirty="0"/>
              <a:t>More complex analysis and individual patient simulation </a:t>
            </a:r>
          </a:p>
          <a:p>
            <a:r>
              <a:rPr lang="en-US" dirty="0"/>
              <a:t>Your problems are rarely unique</a:t>
            </a:r>
          </a:p>
          <a:p>
            <a:pPr lvl="1"/>
            <a:r>
              <a:rPr lang="en-US" sz="1400" dirty="0"/>
              <a:t>But even if they are, R facilitates development of custom models</a:t>
            </a:r>
          </a:p>
          <a:p>
            <a:r>
              <a:rPr lang="en-US" dirty="0"/>
              <a:t>Easier to share and review</a:t>
            </a:r>
          </a:p>
          <a:p>
            <a:r>
              <a:rPr lang="en-US" dirty="0"/>
              <a:t>Reproducible</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137</a:t>
            </a:fld>
            <a:endParaRPr lang="en-US"/>
          </a:p>
        </p:txBody>
      </p:sp>
    </p:spTree>
    <p:extLst>
      <p:ext uri="{BB962C8B-B14F-4D97-AF65-F5344CB8AC3E}">
        <p14:creationId xmlns:p14="http://schemas.microsoft.com/office/powerpoint/2010/main" val="279902630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a:t>BCEA</a:t>
            </a:r>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138</a:t>
            </a:fld>
            <a:endParaRPr lang="en-US"/>
          </a:p>
        </p:txBody>
      </p:sp>
    </p:spTree>
    <p:extLst>
      <p:ext uri="{BB962C8B-B14F-4D97-AF65-F5344CB8AC3E}">
        <p14:creationId xmlns:p14="http://schemas.microsoft.com/office/powerpoint/2010/main" val="291942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pic>
        <p:nvPicPr>
          <p:cNvPr id="5" name="Picture 4">
            <a:extLst>
              <a:ext uri="{FF2B5EF4-FFF2-40B4-BE49-F238E27FC236}">
                <a16:creationId xmlns:a16="http://schemas.microsoft.com/office/drawing/2014/main" id="{25976F20-7DEC-CE4F-8178-B64486762A4D}"/>
              </a:ext>
            </a:extLst>
          </p:cNvPr>
          <p:cNvPicPr>
            <a:picLocks noChangeAspect="1"/>
          </p:cNvPicPr>
          <p:nvPr/>
        </p:nvPicPr>
        <p:blipFill>
          <a:blip r:embed="rId2"/>
          <a:stretch>
            <a:fillRect/>
          </a:stretch>
        </p:blipFill>
        <p:spPr>
          <a:xfrm>
            <a:off x="220272" y="0"/>
            <a:ext cx="8703455" cy="5143500"/>
          </a:xfrm>
          <a:prstGeom prst="rect">
            <a:avLst/>
          </a:prstGeom>
        </p:spPr>
      </p:pic>
    </p:spTree>
    <p:extLst>
      <p:ext uri="{BB962C8B-B14F-4D97-AF65-F5344CB8AC3E}">
        <p14:creationId xmlns:p14="http://schemas.microsoft.com/office/powerpoint/2010/main" val="38690704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Why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normAutofit/>
          </a:bodyPr>
          <a:lstStyle/>
          <a:p>
            <a:r>
              <a:rPr lang="en-US" sz="1800" dirty="0"/>
              <a:t>Focus on setting up and interpreting a model rather than implementation</a:t>
            </a:r>
          </a:p>
          <a:p>
            <a:pPr lvl="1"/>
            <a:r>
              <a:rPr lang="en-US" sz="1400" dirty="0"/>
              <a:t>Burdensome programming tasks have already been implemented and optimized</a:t>
            </a:r>
          </a:p>
          <a:p>
            <a:r>
              <a:rPr lang="en-US" sz="1800" dirty="0"/>
              <a:t>Flexible enough to cover many problems</a:t>
            </a:r>
          </a:p>
          <a:p>
            <a:pPr lvl="1"/>
            <a:r>
              <a:rPr lang="en-US" sz="1400" dirty="0"/>
              <a:t>May need to write custom code for very complex or unique problems (beyond scope of course)</a:t>
            </a:r>
          </a:p>
          <a:p>
            <a:r>
              <a:rPr lang="en-US" sz="1800" dirty="0"/>
              <a:t>Very fast! </a:t>
            </a:r>
          </a:p>
          <a:p>
            <a:pPr lvl="1"/>
            <a:r>
              <a:rPr lang="en-US" sz="1400" dirty="0"/>
              <a:t>IPS in </a:t>
            </a:r>
            <a:r>
              <a:rPr lang="en-US" sz="1400" dirty="0" err="1">
                <a:solidFill>
                  <a:schemeClr val="accent2"/>
                </a:solidFill>
                <a:latin typeface="Lucida Console" panose="020B0609040504020204" pitchFamily="49" charset="0"/>
              </a:rPr>
              <a:t>hesim</a:t>
            </a:r>
            <a:r>
              <a:rPr lang="en-US" sz="1400" dirty="0"/>
              <a:t> with 100 PSA iterations ran in .44 seconds; equivalent simulation in </a:t>
            </a:r>
            <a:r>
              <a:rPr lang="en-US" sz="1400" dirty="0" err="1">
                <a:latin typeface="Lucida Console" panose="020B0609040504020204" pitchFamily="49" charset="0"/>
              </a:rPr>
              <a:t>mstate</a:t>
            </a:r>
            <a:r>
              <a:rPr lang="en-US" sz="1400" dirty="0"/>
              <a:t> package took 34 minutes (see </a:t>
            </a:r>
            <a:r>
              <a:rPr lang="en-US" sz="1400" dirty="0">
                <a:hlinkClick r:id="rId2"/>
              </a:rPr>
              <a:t>here</a:t>
            </a:r>
            <a:r>
              <a:rPr lang="en-US" sz="1400" dirty="0"/>
              <a:t>)</a:t>
            </a:r>
          </a:p>
          <a:p>
            <a:pPr lvl="1"/>
            <a:r>
              <a:rPr lang="en-US" sz="1400" dirty="0"/>
              <a:t>Cohort model in </a:t>
            </a:r>
            <a:r>
              <a:rPr lang="en-US" sz="1400" dirty="0" err="1">
                <a:solidFill>
                  <a:schemeClr val="accent2"/>
                </a:solidFill>
                <a:latin typeface="Lucida Console" panose="020B0609040504020204" pitchFamily="49" charset="0"/>
              </a:rPr>
              <a:t>hesim</a:t>
            </a:r>
            <a:r>
              <a:rPr lang="en-US" sz="1400" dirty="0"/>
              <a:t> with 1,000 PSA iterations ran in 1 second (IPS in 9 seconds), while equivalent cohort model in </a:t>
            </a:r>
            <a:r>
              <a:rPr lang="en-US" sz="1400" dirty="0" err="1">
                <a:latin typeface="Lucida Console" panose="020B0609040504020204" pitchFamily="49" charset="0"/>
              </a:rPr>
              <a:t>heemod</a:t>
            </a:r>
            <a:r>
              <a:rPr lang="en-US" sz="1400" dirty="0"/>
              <a:t> took 85 seconds (see </a:t>
            </a:r>
            <a:r>
              <a:rPr lang="en-US" sz="1400" dirty="0">
                <a:hlinkClick r:id="rId3"/>
              </a:rPr>
              <a:t>here</a:t>
            </a:r>
            <a:r>
              <a:rPr lang="en-US" sz="14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139</a:t>
            </a:fld>
            <a:endParaRPr lang="en-US"/>
          </a:p>
        </p:txBody>
      </p:sp>
    </p:spTree>
    <p:extLst>
      <p:ext uri="{BB962C8B-B14F-4D97-AF65-F5344CB8AC3E}">
        <p14:creationId xmlns:p14="http://schemas.microsoft.com/office/powerpoint/2010/main" val="293950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User interfaces with R Shiny</a:t>
            </a:r>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140</a:t>
            </a:fld>
            <a:endParaRPr lang="en-US"/>
          </a:p>
        </p:txBody>
      </p:sp>
      <p:sp>
        <p:nvSpPr>
          <p:cNvPr id="13" name="Rectangle 12">
            <a:extLst>
              <a:ext uri="{FF2B5EF4-FFF2-40B4-BE49-F238E27FC236}">
                <a16:creationId xmlns:a16="http://schemas.microsoft.com/office/drawing/2014/main" id="{EFAD671A-348C-EF42-A35C-225FE0626200}"/>
              </a:ext>
            </a:extLst>
          </p:cNvPr>
          <p:cNvSpPr/>
          <p:nvPr/>
        </p:nvSpPr>
        <p:spPr>
          <a:xfrm>
            <a:off x="359917" y="4693334"/>
            <a:ext cx="2203705" cy="584775"/>
          </a:xfrm>
          <a:prstGeom prst="rect">
            <a:avLst/>
          </a:prstGeom>
        </p:spPr>
        <p:txBody>
          <a:bodyPr wrap="square">
            <a:spAutoFit/>
          </a:bodyPr>
          <a:lstStyle/>
          <a:p>
            <a:r>
              <a:rPr lang="en-US" sz="1400" dirty="0">
                <a:hlinkClick r:id="rId2"/>
              </a:rPr>
              <a:t>https://shiny.rstudio.com/</a:t>
            </a:r>
            <a:endParaRPr lang="en-US" sz="1400" dirty="0"/>
          </a:p>
          <a:p>
            <a:endParaRPr lang="en-US" dirty="0"/>
          </a:p>
        </p:txBody>
      </p:sp>
      <p:grpSp>
        <p:nvGrpSpPr>
          <p:cNvPr id="21" name="Group 20">
            <a:extLst>
              <a:ext uri="{FF2B5EF4-FFF2-40B4-BE49-F238E27FC236}">
                <a16:creationId xmlns:a16="http://schemas.microsoft.com/office/drawing/2014/main" id="{695B96D5-178C-B84A-9268-A75A72A29DA8}"/>
              </a:ext>
            </a:extLst>
          </p:cNvPr>
          <p:cNvGrpSpPr/>
          <p:nvPr/>
        </p:nvGrpSpPr>
        <p:grpSpPr>
          <a:xfrm>
            <a:off x="4700016" y="968587"/>
            <a:ext cx="3774123" cy="3681069"/>
            <a:chOff x="4593005" y="904646"/>
            <a:chExt cx="3774123" cy="3681069"/>
          </a:xfrm>
        </p:grpSpPr>
        <p:pic>
          <p:nvPicPr>
            <p:cNvPr id="17" name="Picture 16">
              <a:extLst>
                <a:ext uri="{FF2B5EF4-FFF2-40B4-BE49-F238E27FC236}">
                  <a16:creationId xmlns:a16="http://schemas.microsoft.com/office/drawing/2014/main" id="{192EA74B-72A6-6E48-985E-D40CD627B774}"/>
                </a:ext>
              </a:extLst>
            </p:cNvPr>
            <p:cNvPicPr>
              <a:picLocks noChangeAspect="1"/>
            </p:cNvPicPr>
            <p:nvPr/>
          </p:nvPicPr>
          <p:blipFill>
            <a:blip r:embed="rId3"/>
            <a:stretch>
              <a:fillRect/>
            </a:stretch>
          </p:blipFill>
          <p:spPr>
            <a:xfrm>
              <a:off x="4593005" y="904646"/>
              <a:ext cx="3774122" cy="924153"/>
            </a:xfrm>
            <a:prstGeom prst="rect">
              <a:avLst/>
            </a:prstGeom>
          </p:spPr>
        </p:pic>
        <p:pic>
          <p:nvPicPr>
            <p:cNvPr id="19" name="Picture 18">
              <a:extLst>
                <a:ext uri="{FF2B5EF4-FFF2-40B4-BE49-F238E27FC236}">
                  <a16:creationId xmlns:a16="http://schemas.microsoft.com/office/drawing/2014/main" id="{A80867A0-DFC6-B14F-97DB-FF38FB5F633A}"/>
                </a:ext>
              </a:extLst>
            </p:cNvPr>
            <p:cNvPicPr>
              <a:picLocks noChangeAspect="1"/>
            </p:cNvPicPr>
            <p:nvPr/>
          </p:nvPicPr>
          <p:blipFill>
            <a:blip r:embed="rId4"/>
            <a:stretch>
              <a:fillRect/>
            </a:stretch>
          </p:blipFill>
          <p:spPr>
            <a:xfrm>
              <a:off x="4593006" y="1893310"/>
              <a:ext cx="3774122" cy="2692405"/>
            </a:xfrm>
            <a:prstGeom prst="rect">
              <a:avLst/>
            </a:prstGeom>
          </p:spPr>
        </p:pic>
      </p:grpSp>
      <p:sp>
        <p:nvSpPr>
          <p:cNvPr id="20" name="Rectangle 19">
            <a:extLst>
              <a:ext uri="{FF2B5EF4-FFF2-40B4-BE49-F238E27FC236}">
                <a16:creationId xmlns:a16="http://schemas.microsoft.com/office/drawing/2014/main" id="{619758F0-D5F8-AE4C-B8F8-67370317F875}"/>
              </a:ext>
            </a:extLst>
          </p:cNvPr>
          <p:cNvSpPr/>
          <p:nvPr/>
        </p:nvSpPr>
        <p:spPr>
          <a:xfrm>
            <a:off x="4608870" y="4693334"/>
            <a:ext cx="3886200" cy="307777"/>
          </a:xfrm>
          <a:prstGeom prst="rect">
            <a:avLst/>
          </a:prstGeom>
        </p:spPr>
        <p:txBody>
          <a:bodyPr wrap="square">
            <a:spAutoFit/>
          </a:bodyPr>
          <a:lstStyle/>
          <a:p>
            <a:r>
              <a:rPr lang="en-US" sz="1400" dirty="0">
                <a:hlinkClick r:id="rId5"/>
              </a:rPr>
              <a:t>https://r-hta.org/tutorial/markov_models_shiny/</a:t>
            </a:r>
            <a:endParaRPr lang="en-US" sz="1400" dirty="0"/>
          </a:p>
        </p:txBody>
      </p:sp>
      <p:grpSp>
        <p:nvGrpSpPr>
          <p:cNvPr id="34" name="Group 33">
            <a:extLst>
              <a:ext uri="{FF2B5EF4-FFF2-40B4-BE49-F238E27FC236}">
                <a16:creationId xmlns:a16="http://schemas.microsoft.com/office/drawing/2014/main" id="{E050C3DC-5453-854E-82F2-1D6FDE6B3CC0}"/>
              </a:ext>
            </a:extLst>
          </p:cNvPr>
          <p:cNvGrpSpPr/>
          <p:nvPr/>
        </p:nvGrpSpPr>
        <p:grpSpPr>
          <a:xfrm>
            <a:off x="359917" y="968587"/>
            <a:ext cx="3802511" cy="3773275"/>
            <a:chOff x="359918" y="968588"/>
            <a:chExt cx="3645154" cy="3617128"/>
          </a:xfrm>
        </p:grpSpPr>
        <p:pic>
          <p:nvPicPr>
            <p:cNvPr id="29" name="Picture 28">
              <a:extLst>
                <a:ext uri="{FF2B5EF4-FFF2-40B4-BE49-F238E27FC236}">
                  <a16:creationId xmlns:a16="http://schemas.microsoft.com/office/drawing/2014/main" id="{6A716CF9-F1D9-1F4C-9644-60443D32D7CF}"/>
                </a:ext>
              </a:extLst>
            </p:cNvPr>
            <p:cNvPicPr>
              <a:picLocks noChangeAspect="1"/>
            </p:cNvPicPr>
            <p:nvPr/>
          </p:nvPicPr>
          <p:blipFill>
            <a:blip r:embed="rId6"/>
            <a:stretch>
              <a:fillRect/>
            </a:stretch>
          </p:blipFill>
          <p:spPr>
            <a:xfrm>
              <a:off x="359918" y="968588"/>
              <a:ext cx="3645154" cy="1099135"/>
            </a:xfrm>
            <a:prstGeom prst="rect">
              <a:avLst/>
            </a:prstGeom>
          </p:spPr>
        </p:pic>
        <p:pic>
          <p:nvPicPr>
            <p:cNvPr id="31" name="Picture 30">
              <a:extLst>
                <a:ext uri="{FF2B5EF4-FFF2-40B4-BE49-F238E27FC236}">
                  <a16:creationId xmlns:a16="http://schemas.microsoft.com/office/drawing/2014/main" id="{CBCB0BC8-0FB0-8044-B8E0-A6C54CBA3E37}"/>
                </a:ext>
              </a:extLst>
            </p:cNvPr>
            <p:cNvPicPr>
              <a:picLocks noChangeAspect="1"/>
            </p:cNvPicPr>
            <p:nvPr/>
          </p:nvPicPr>
          <p:blipFill>
            <a:blip r:embed="rId7"/>
            <a:stretch>
              <a:fillRect/>
            </a:stretch>
          </p:blipFill>
          <p:spPr>
            <a:xfrm>
              <a:off x="359918" y="1996573"/>
              <a:ext cx="3548611" cy="459232"/>
            </a:xfrm>
            <a:prstGeom prst="rect">
              <a:avLst/>
            </a:prstGeom>
          </p:spPr>
        </p:pic>
        <p:pic>
          <p:nvPicPr>
            <p:cNvPr id="33" name="Picture 32">
              <a:extLst>
                <a:ext uri="{FF2B5EF4-FFF2-40B4-BE49-F238E27FC236}">
                  <a16:creationId xmlns:a16="http://schemas.microsoft.com/office/drawing/2014/main" id="{0179F765-43B3-F94E-8979-8BBBFA1D3C76}"/>
                </a:ext>
              </a:extLst>
            </p:cNvPr>
            <p:cNvPicPr>
              <a:picLocks noChangeAspect="1"/>
            </p:cNvPicPr>
            <p:nvPr/>
          </p:nvPicPr>
          <p:blipFill>
            <a:blip r:embed="rId8"/>
            <a:stretch>
              <a:fillRect/>
            </a:stretch>
          </p:blipFill>
          <p:spPr>
            <a:xfrm>
              <a:off x="359918" y="2455805"/>
              <a:ext cx="3600275" cy="2129911"/>
            </a:xfrm>
            <a:prstGeom prst="rect">
              <a:avLst/>
            </a:prstGeom>
          </p:spPr>
        </p:pic>
      </p:grpSp>
    </p:spTree>
    <p:extLst>
      <p:ext uri="{BB962C8B-B14F-4D97-AF65-F5344CB8AC3E}">
        <p14:creationId xmlns:p14="http://schemas.microsoft.com/office/powerpoint/2010/main" val="321333760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141</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142</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incerti.devin@gene.com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Appendix – Building a model with </a:t>
            </a:r>
            <a:r>
              <a:rPr lang="en-US" dirty="0" err="1">
                <a:solidFill>
                  <a:schemeClr val="accent2"/>
                </a:solidFill>
                <a:latin typeface="Lucida Console" panose="020B0609040504020204" pitchFamily="49" charset="0"/>
              </a:rPr>
              <a:t>hesim</a:t>
            </a:r>
            <a:endParaRPr lang="en-US" dirty="0"/>
          </a:p>
        </p:txBody>
      </p:sp>
    </p:spTree>
    <p:extLst>
      <p:ext uri="{BB962C8B-B14F-4D97-AF65-F5344CB8AC3E}">
        <p14:creationId xmlns:p14="http://schemas.microsoft.com/office/powerpoint/2010/main" val="222966429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145</a:t>
            </a:fld>
            <a:endParaRPr lang="en-US"/>
          </a:p>
        </p:txBody>
      </p:sp>
    </p:spTree>
    <p:extLst>
      <p:ext uri="{BB962C8B-B14F-4D97-AF65-F5344CB8AC3E}">
        <p14:creationId xmlns:p14="http://schemas.microsoft.com/office/powerpoint/2010/main" val="303290733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146</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147</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148</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5F1ECC-D005-D647-99AD-0A3E1E406D8C}"/>
              </a:ext>
            </a:extLst>
          </p:cNvPr>
          <p:cNvSpPr>
            <a:spLocks noGrp="1"/>
          </p:cNvSpPr>
          <p:nvPr>
            <p:ph type="sldNum" sz="quarter" idx="4"/>
          </p:nvPr>
        </p:nvSpPr>
        <p:spPr/>
        <p:txBody>
          <a:bodyPr/>
          <a:lstStyle/>
          <a:p>
            <a:fld id="{CF7A681D-9A53-0F41-890B-1BA01E4644AD}" type="slidenum">
              <a:rPr lang="en-US" smtClean="0"/>
              <a:pPr/>
              <a:t>14</a:t>
            </a:fld>
            <a:endParaRPr lang="en-US"/>
          </a:p>
        </p:txBody>
      </p:sp>
      <p:pic>
        <p:nvPicPr>
          <p:cNvPr id="6" name="Picture 5">
            <a:extLst>
              <a:ext uri="{FF2B5EF4-FFF2-40B4-BE49-F238E27FC236}">
                <a16:creationId xmlns:a16="http://schemas.microsoft.com/office/drawing/2014/main" id="{EED13A49-926C-7B4C-A89C-117EFC291298}"/>
              </a:ext>
            </a:extLst>
          </p:cNvPr>
          <p:cNvPicPr>
            <a:picLocks noChangeAspect="1"/>
          </p:cNvPicPr>
          <p:nvPr/>
        </p:nvPicPr>
        <p:blipFill>
          <a:blip r:embed="rId2"/>
          <a:stretch>
            <a:fillRect/>
          </a:stretch>
        </p:blipFill>
        <p:spPr>
          <a:xfrm>
            <a:off x="170292" y="0"/>
            <a:ext cx="8803416" cy="5143500"/>
          </a:xfrm>
          <a:prstGeom prst="rect">
            <a:avLst/>
          </a:prstGeom>
        </p:spPr>
      </p:pic>
    </p:spTree>
    <p:extLst>
      <p:ext uri="{BB962C8B-B14F-4D97-AF65-F5344CB8AC3E}">
        <p14:creationId xmlns:p14="http://schemas.microsoft.com/office/powerpoint/2010/main" val="58267832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149</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150</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1085850" y="1786269"/>
            <a:ext cx="6964740" cy="2154716"/>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3058020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a:t>
            </a:r>
            <a:r>
              <a:rPr lang="en-US" sz="3200" dirty="0" err="1">
                <a:latin typeface="Menlo" panose="020B0609030804020204" pitchFamily="49" charset="0"/>
                <a:ea typeface="Menlo" panose="020B0609030804020204" pitchFamily="49" charset="0"/>
                <a:cs typeface="Menlo" panose="020B0609030804020204" pitchFamily="49" charset="0"/>
              </a:rPr>
              <a:t>heemod</a:t>
            </a:r>
            <a:r>
              <a:rPr lang="en-US" sz="3200" dirty="0">
                <a:latin typeface="Menlo" panose="020B0609030804020204" pitchFamily="49" charset="0"/>
                <a:ea typeface="Menlo" panose="020B0609030804020204" pitchFamily="49" charset="0"/>
                <a:cs typeface="Menlo" panose="020B0609030804020204" pitchFamily="49" charset="0"/>
              </a:rPr>
              <a:t>     </a:t>
            </a:r>
            <a:r>
              <a:rPr lang="en-US" sz="3200" dirty="0" err="1">
                <a:latin typeface="Menlo" panose="020B0609030804020204" pitchFamily="49" charset="0"/>
                <a:ea typeface="Menlo" panose="020B0609030804020204" pitchFamily="49" charset="0"/>
                <a:cs typeface="Menlo" panose="020B0609030804020204" pitchFamily="49" charset="0"/>
              </a:rPr>
              <a:t>hesim</a:t>
            </a:r>
            <a:r>
              <a:rPr lang="en-US" sz="3200" dirty="0">
                <a:latin typeface="Menlo" panose="020B0609030804020204" pitchFamily="49" charset="0"/>
                <a:ea typeface="Menlo" panose="020B0609030804020204" pitchFamily="49" charset="0"/>
                <a:cs typeface="Menlo" panose="020B0609030804020204" pitchFamily="49" charset="0"/>
              </a:rPr>
              <a:t>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3061538" y="1143000"/>
            <a:ext cx="2913166" cy="2243138"/>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1548807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Free to use (open source, user developed packages that are transparent) </a:t>
            </a:r>
          </a:p>
          <a:p>
            <a:r>
              <a:rPr lang="en-US" dirty="0"/>
              <a:t>Very good for data management, statistical analysis, and visualization</a:t>
            </a:r>
          </a:p>
          <a:p>
            <a:r>
              <a:rPr lang="en-US" dirty="0"/>
              <a:t>Scripts contain all steps to perform an analysis </a:t>
            </a:r>
          </a:p>
          <a:p>
            <a:r>
              <a:rPr lang="en-US" dirty="0"/>
              <a:t>CEA models can be coded from ‘scratch’ using base R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3537820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20</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Overview</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24</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1794960289"/>
              </p:ext>
            </p:extLst>
          </p:nvPr>
        </p:nvGraphicFramePr>
        <p:xfrm>
          <a:off x="457200" y="1006430"/>
          <a:ext cx="8358555" cy="3061063"/>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a:txBody>
                    <a:bodyPr/>
                    <a:lstStyle/>
                    <a:p>
                      <a:r>
                        <a:rPr lang="en-US" sz="1200" dirty="0"/>
                        <a:t>state transition models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t>time-inhomogeneous Markov models</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85000"/>
                            </a:schemeClr>
                          </a:solidFill>
                        </a:rPr>
                        <a:t>cohort </a:t>
                      </a:r>
                      <a:r>
                        <a:rPr lang="en-US" sz="1200" kern="1200" dirty="0">
                          <a:solidFill>
                            <a:schemeClr val="bg1">
                              <a:lumMod val="85000"/>
                            </a:schemeClr>
                          </a:solidFill>
                          <a:latin typeface="+mn-lt"/>
                          <a:ea typeface="+mn-ea"/>
                          <a:cs typeface="+mn-cs"/>
                        </a:rPr>
                        <a:t>continuous time state transition models </a:t>
                      </a:r>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dk1"/>
                          </a:solidFill>
                          <a:latin typeface="+mn-lt"/>
                          <a:ea typeface="+mn-ea"/>
                          <a:cs typeface="+mn-cs"/>
                        </a:rPr>
                        <a:t>individual-level continuous time state transition models (</a:t>
                      </a:r>
                      <a:r>
                        <a:rPr lang="en-US" sz="1200" kern="1200" dirty="0" err="1">
                          <a:solidFill>
                            <a:schemeClr val="dk1"/>
                          </a:solidFill>
                          <a:latin typeface="+mn-lt"/>
                          <a:ea typeface="+mn-ea"/>
                          <a:cs typeface="+mn-cs"/>
                        </a:rPr>
                        <a:t>iCTSTM</a:t>
                      </a:r>
                      <a:r>
                        <a:rPr lang="en-US" sz="1200" kern="1200" dirty="0">
                          <a:solidFill>
                            <a:schemeClr val="dk1"/>
                          </a:solidFill>
                          <a:latin typeface="+mn-lt"/>
                          <a:ea typeface="+mn-ea"/>
                          <a:cs typeface="+mn-cs"/>
                        </a:rPr>
                        <a: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294249">
                <a:tc gridSpan="5">
                  <a:txBody>
                    <a:bodyPr/>
                    <a:lstStyle/>
                    <a:p>
                      <a:pPr algn="ctr"/>
                      <a:r>
                        <a:rPr lang="en-US" sz="1200" kern="1200" dirty="0">
                          <a:solidFill>
                            <a:schemeClr val="accent3"/>
                          </a:solidFill>
                          <a:latin typeface="+mn-lt"/>
                          <a:ea typeface="+mn-ea"/>
                          <a:cs typeface="+mn-cs"/>
                        </a:rPr>
                        <a:t>n-state partitioned survival models** </a:t>
                      </a:r>
                    </a:p>
                    <a:p>
                      <a:pPr algn="ctr"/>
                      <a:endParaRPr lang="en-US" sz="1200" b="0" dirty="0">
                        <a:solidFill>
                          <a:schemeClr val="accent3"/>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2268253"/>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a:p>
            <a:r>
              <a:rPr lang="en-US" sz="1050" i="1" dirty="0">
                <a:solidFill>
                  <a:schemeClr val="accent3"/>
                </a:solidFill>
              </a:rPr>
              <a:t>**Online tutorial provides instructions for partitioned survival models</a:t>
            </a:r>
            <a:endParaRPr lang="en-US" sz="1000" i="1" dirty="0">
              <a:solidFill>
                <a:schemeClr val="accent3"/>
              </a:solidFill>
            </a:endParaRPr>
          </a:p>
        </p:txBody>
      </p:sp>
    </p:spTree>
    <p:extLst>
      <p:ext uri="{BB962C8B-B14F-4D97-AF65-F5344CB8AC3E}">
        <p14:creationId xmlns:p14="http://schemas.microsoft.com/office/powerpoint/2010/main" val="3414411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26</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1874597788"/>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spTree>
    <p:extLst>
      <p:ext uri="{BB962C8B-B14F-4D97-AF65-F5344CB8AC3E}">
        <p14:creationId xmlns:p14="http://schemas.microsoft.com/office/powerpoint/2010/main" val="1302517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2B2F8-FCB1-E342-B1C0-88EBFF6651BC}"/>
              </a:ext>
            </a:extLst>
          </p:cNvPr>
          <p:cNvSpPr>
            <a:spLocks noGrp="1"/>
          </p:cNvSpPr>
          <p:nvPr>
            <p:ph type="title"/>
          </p:nvPr>
        </p:nvSpPr>
        <p:spPr/>
        <p:txBody>
          <a:bodyPr/>
          <a:lstStyle/>
          <a:p>
            <a:r>
              <a:rPr lang="en-US" dirty="0"/>
              <a:t>SOC</a:t>
            </a:r>
          </a:p>
        </p:txBody>
      </p:sp>
      <p:sp>
        <p:nvSpPr>
          <p:cNvPr id="3" name="Slide Number Placeholder 2">
            <a:extLst>
              <a:ext uri="{FF2B5EF4-FFF2-40B4-BE49-F238E27FC236}">
                <a16:creationId xmlns:a16="http://schemas.microsoft.com/office/drawing/2014/main" id="{94B5457A-43B4-B149-ACD2-BF72BD63E0C8}"/>
              </a:ext>
            </a:extLst>
          </p:cNvPr>
          <p:cNvSpPr>
            <a:spLocks noGrp="1"/>
          </p:cNvSpPr>
          <p:nvPr>
            <p:ph type="sldNum" sz="quarter" idx="4"/>
          </p:nvPr>
        </p:nvSpPr>
        <p:spPr/>
        <p:txBody>
          <a:bodyPr/>
          <a:lstStyle/>
          <a:p>
            <a:fld id="{CF7A681D-9A53-0F41-890B-1BA01E4644AD}" type="slidenum">
              <a:rPr lang="en-US" smtClean="0"/>
              <a:pPr/>
              <a:t>28</a:t>
            </a:fld>
            <a:endParaRPr lang="en-US"/>
          </a:p>
        </p:txBody>
      </p:sp>
      <p:pic>
        <p:nvPicPr>
          <p:cNvPr id="5" name="Picture 4">
            <a:extLst>
              <a:ext uri="{FF2B5EF4-FFF2-40B4-BE49-F238E27FC236}">
                <a16:creationId xmlns:a16="http://schemas.microsoft.com/office/drawing/2014/main" id="{27240C86-E657-AE46-9277-1F64D8F7154B}"/>
              </a:ext>
            </a:extLst>
          </p:cNvPr>
          <p:cNvPicPr>
            <a:picLocks noChangeAspect="1"/>
          </p:cNvPicPr>
          <p:nvPr/>
        </p:nvPicPr>
        <p:blipFill>
          <a:blip r:embed="rId2"/>
          <a:stretch>
            <a:fillRect/>
          </a:stretch>
        </p:blipFill>
        <p:spPr>
          <a:xfrm>
            <a:off x="457200" y="1031187"/>
            <a:ext cx="8415337" cy="3216784"/>
          </a:xfrm>
          <a:prstGeom prst="rect">
            <a:avLst/>
          </a:prstGeom>
        </p:spPr>
      </p:pic>
    </p:spTree>
    <p:extLst>
      <p:ext uri="{BB962C8B-B14F-4D97-AF65-F5344CB8AC3E}">
        <p14:creationId xmlns:p14="http://schemas.microsoft.com/office/powerpoint/2010/main" val="974619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normAutofit fontScale="62500" lnSpcReduction="20000"/>
          </a:bodyPr>
          <a:lstStyle/>
          <a:p>
            <a:pPr marL="0" indent="0">
              <a:buNone/>
            </a:pPr>
            <a:r>
              <a:rPr lang="en-US" dirty="0"/>
              <a:t>Day 1</a:t>
            </a:r>
          </a:p>
          <a:p>
            <a:r>
              <a:rPr lang="en-US" dirty="0"/>
              <a:t>Introduction</a:t>
            </a:r>
          </a:p>
          <a:p>
            <a:r>
              <a:rPr lang="en-US" dirty="0"/>
              <a:t>Basic model taxonomy</a:t>
            </a:r>
          </a:p>
          <a:p>
            <a:r>
              <a:rPr lang="en-US" dirty="0"/>
              <a:t>Simple Markov cohort model</a:t>
            </a:r>
          </a:p>
          <a:p>
            <a:r>
              <a:rPr lang="en-US" dirty="0"/>
              <a:t>Incorporating PSA</a:t>
            </a:r>
          </a:p>
          <a:p>
            <a:r>
              <a:rPr lang="en-US" dirty="0"/>
              <a:t>Cost-effectiveness analysis</a:t>
            </a:r>
          </a:p>
          <a:p>
            <a:pPr marL="0" indent="0">
              <a:buNone/>
            </a:pPr>
            <a:endParaRPr lang="en-US" dirty="0"/>
          </a:p>
          <a:p>
            <a:pPr marL="0" indent="0">
              <a:buNone/>
            </a:pPr>
            <a:r>
              <a:rPr lang="en-US" dirty="0"/>
              <a:t>Day 2</a:t>
            </a:r>
          </a:p>
          <a:p>
            <a:r>
              <a:rPr lang="en-US" dirty="0"/>
              <a:t>Simple Markov cohort model in hesim</a:t>
            </a:r>
          </a:p>
          <a:p>
            <a:r>
              <a:rPr lang="en-US" dirty="0"/>
              <a:t>Semi-Markov multi-state model</a:t>
            </a:r>
          </a:p>
          <a:p>
            <a:r>
              <a:rPr lang="en-US" dirty="0"/>
              <a:t>Partitioned survival model </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29</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a:t>
            </a:r>
            <a:r>
              <a:rPr lang="en-US" sz="1100" dirty="0">
                <a:solidFill>
                  <a:schemeClr val="accent6"/>
                </a:solidFill>
                <a:latin typeface="Lucida Console" panose="020B0609040504020204" pitchFamily="49" charset="0"/>
              </a:rPr>
              <a:t># constant probability of dying when Healthy (all-cause mortality)</a:t>
            </a:r>
          </a:p>
          <a:p>
            <a:r>
              <a:rPr lang="en-US" sz="1100" dirty="0">
                <a:latin typeface="Lucida Console" panose="020B0609040504020204" pitchFamily="49" charset="0"/>
              </a:rPr>
              <a:t>p_hs1 &lt;- 0.15 		</a:t>
            </a:r>
            <a:r>
              <a:rPr lang="en-US" sz="1100" dirty="0">
                <a:solidFill>
                  <a:schemeClr val="accent6"/>
                </a:solidFill>
                <a:latin typeface="Lucida Console" panose="020B0609040504020204" pitchFamily="49" charset="0"/>
              </a:rPr>
              <a:t># probability of becoming Sick when Healthy</a:t>
            </a:r>
          </a:p>
          <a:p>
            <a:r>
              <a:rPr lang="en-US" sz="1100" dirty="0">
                <a:latin typeface="Lucida Console" panose="020B0609040504020204" pitchFamily="49" charset="0"/>
              </a:rPr>
              <a:t>p_s1h &lt;- 0.5 		</a:t>
            </a:r>
            <a:r>
              <a:rPr lang="en-US" sz="1100" dirty="0">
                <a:solidFill>
                  <a:schemeClr val="accent6"/>
                </a:solidFill>
                <a:latin typeface="Lucida Console" panose="020B0609040504020204" pitchFamily="49" charset="0"/>
              </a:rPr>
              <a:t># probability of becoming Healthy when Sick</a:t>
            </a:r>
          </a:p>
          <a:p>
            <a:r>
              <a:rPr lang="en-US" sz="1100" dirty="0">
                <a:latin typeface="Lucida Console" panose="020B0609040504020204" pitchFamily="49" charset="0"/>
              </a:rPr>
              <a:t>p_s1s2 &lt;- 0.105 		</a:t>
            </a:r>
            <a:r>
              <a:rPr lang="en-US" sz="1100" dirty="0">
                <a:solidFill>
                  <a:schemeClr val="accent6"/>
                </a:solidFill>
                <a:latin typeface="Lucida Console" panose="020B0609040504020204" pitchFamily="49" charset="0"/>
              </a:rPr>
              <a:t># probability of becoming Sicker when Sick</a:t>
            </a:r>
          </a:p>
          <a:p>
            <a:r>
              <a:rPr lang="en-US" sz="1100" dirty="0">
                <a:latin typeface="Lucida Console" panose="020B0609040504020204" pitchFamily="49" charset="0"/>
              </a:rPr>
              <a:t>p_s1d &lt;- 0.006 		</a:t>
            </a:r>
            <a:r>
              <a:rPr lang="en-US" sz="1100" dirty="0">
                <a:solidFill>
                  <a:schemeClr val="accent6"/>
                </a:solidFill>
                <a:latin typeface="Lucida Console" panose="020B0609040504020204" pitchFamily="49" charset="0"/>
              </a:rPr>
              <a:t># constant probability of dying when Sick</a:t>
            </a:r>
          </a:p>
          <a:p>
            <a:r>
              <a:rPr lang="en-US" sz="1100" dirty="0">
                <a:latin typeface="Lucida Console" panose="020B0609040504020204" pitchFamily="49" charset="0"/>
              </a:rPr>
              <a:t>p_s2d &lt;- 0.02 		</a:t>
            </a:r>
            <a:r>
              <a:rPr lang="en-US" sz="1100" dirty="0">
                <a:solidFill>
                  <a:schemeClr val="accent6"/>
                </a:solidFill>
                <a:latin typeface="Lucida Console" panose="020B0609040504020204" pitchFamily="49" charset="0"/>
              </a:rPr>
              <a:t>#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 – p_s1d</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0.389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938460"/>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p_new</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4077781"/>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0.8784 0.1200 0.000 0.0016</a:t>
            </a:r>
          </a:p>
          <a:p>
            <a:r>
              <a:rPr lang="en-US" sz="1100" dirty="0">
                <a:latin typeface="Lucida Console" panose="020B0609040504020204" pitchFamily="49" charset="0"/>
              </a:rPr>
              <a:t>S1 0.5000 0.4112 0.084 0.0048</a:t>
            </a:r>
          </a:p>
          <a:p>
            <a:r>
              <a:rPr lang="en-US" sz="1100" dirty="0">
                <a:latin typeface="Lucida Console" panose="020B0609040504020204" pitchFamily="49" charset="0"/>
              </a:rPr>
              <a:t>S2 0.0000 0.0000 0.984 0.0160</a:t>
            </a:r>
          </a:p>
          <a:p>
            <a:r>
              <a:rPr lang="en-US" sz="1100" dirty="0">
                <a:latin typeface="Lucida Console" panose="020B0609040504020204" pitchFamily="49" charset="0"/>
              </a:rPr>
              <a:t>D  0.0000 0.0000 0.000 1.0000</a:t>
            </a:r>
          </a:p>
        </p:txBody>
      </p:sp>
      <p:sp>
        <p:nvSpPr>
          <p:cNvPr id="7" name="Rectangle 6">
            <a:extLst>
              <a:ext uri="{FF2B5EF4-FFF2-40B4-BE49-F238E27FC236}">
                <a16:creationId xmlns:a16="http://schemas.microsoft.com/office/drawing/2014/main" id="{80EBC6AE-A7B9-884A-96E5-36378093EC88}"/>
              </a:ext>
            </a:extLst>
          </p:cNvPr>
          <p:cNvSpPr/>
          <p:nvPr/>
        </p:nvSpPr>
        <p:spPr>
          <a:xfrm>
            <a:off x="4168528" y="989112"/>
            <a:ext cx="3526441" cy="415498"/>
          </a:xfrm>
          <a:prstGeom prst="rect">
            <a:avLst/>
          </a:prstGeom>
        </p:spPr>
        <p:txBody>
          <a:bodyPr wrap="square">
            <a:spAutoFit/>
          </a:bodyPr>
          <a:lstStyle/>
          <a:p>
            <a:r>
              <a:rPr lang="en-US" sz="1000" dirty="0">
                <a:solidFill>
                  <a:srgbClr val="07215B"/>
                </a:solidFill>
                <a:latin typeface="Lucida Console" panose="020B0609040504020204" pitchFamily="49" charset="0"/>
              </a:rPr>
              <a:t>p </a:t>
            </a:r>
            <a:r>
              <a:rPr lang="en-US" sz="1050" dirty="0">
                <a:solidFill>
                  <a:srgbClr val="07215B"/>
                </a:solidFill>
              </a:rPr>
              <a:t>       Transition probability matrix SOC</a:t>
            </a:r>
          </a:p>
          <a:p>
            <a:r>
              <a:rPr lang="en-US" sz="1000" dirty="0" err="1">
                <a:solidFill>
                  <a:srgbClr val="07215B"/>
                </a:solidFill>
                <a:latin typeface="Lucida Console" panose="020B0609040504020204" pitchFamily="49" charset="0"/>
              </a:rPr>
              <a:t>rr</a:t>
            </a:r>
            <a:r>
              <a:rPr lang="en-US" sz="1000" dirty="0">
                <a:solidFill>
                  <a:srgbClr val="07215B"/>
                </a:solidFill>
                <a:latin typeface="Lucida Console" panose="020B0609040504020204" pitchFamily="49" charset="0"/>
              </a:rPr>
              <a:t> </a:t>
            </a:r>
            <a:r>
              <a:rPr lang="en-US" sz="1050" dirty="0">
                <a:solidFill>
                  <a:srgbClr val="07215B"/>
                </a:solidFill>
              </a:rPr>
              <a:t>     Relative risk with new treatment (default is 0.8)</a:t>
            </a:r>
            <a:endParaRPr lang="en-US" sz="1050" dirty="0">
              <a:solidFill>
                <a:srgbClr val="07215B"/>
              </a:solidFill>
              <a:latin typeface="Helvetica"/>
            </a:endParaRP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1" y="1143000"/>
            <a:ext cx="3685032" cy="769441"/>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2E6FBB"/>
                </a:solidFill>
                <a:latin typeface="Lucida Console" panose="020B0609040504020204" pitchFamily="49" charset="0"/>
              </a:rPr>
              <a:t>costs_medical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x_init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0.18555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722724"/>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a:t>
            </a:r>
            <a:r>
              <a:rPr lang="en-US" sz="1100" dirty="0">
                <a:solidFill>
                  <a:schemeClr val="accent6"/>
                </a:solidFill>
                <a:latin typeface="Lucida Console" panose="020B0609040504020204" pitchFamily="49" charset="0"/>
              </a:rPr>
              <a:t>#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a:t>
            </a:r>
            <a:r>
              <a:rPr lang="en-US" sz="1100" dirty="0">
                <a:solidFill>
                  <a:schemeClr val="accent6"/>
                </a:solidFill>
                <a:latin typeface="Lucida Console" panose="020B0609040504020204" pitchFamily="49" charset="0"/>
              </a:rPr>
              <a:t>#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a:t>
            </a:r>
            <a:r>
              <a:rPr lang="en-US" sz="1100" dirty="0">
                <a:solidFill>
                  <a:schemeClr val="accent6"/>
                </a:solidFill>
                <a:latin typeface="Lucida Console" panose="020B0609040504020204" pitchFamily="49" charset="0"/>
              </a:rPr>
              <a:t>#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a:t>
            </a:r>
            <a:r>
              <a:rPr lang="en-US" sz="1100" dirty="0">
                <a:solidFill>
                  <a:schemeClr val="accent6"/>
                </a:solidFill>
                <a:latin typeface="Lucida Console" panose="020B0609040504020204" pitchFamily="49" charset="0"/>
              </a:rPr>
              <a:t>#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a:t>
            </a:r>
            <a:r>
              <a:rPr lang="en-US" sz="1100" dirty="0">
                <a:solidFill>
                  <a:schemeClr val="accent6"/>
                </a:solidFill>
                <a:latin typeface="Lucida Console" panose="020B0609040504020204" pitchFamily="49" charset="0"/>
              </a:rPr>
              <a:t>#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D6D11496-B587-2443-9561-E94B203EFA23}"/>
              </a:ext>
            </a:extLst>
          </p:cNvPr>
          <p:cNvSpPr/>
          <p:nvPr/>
        </p:nvSpPr>
        <p:spPr>
          <a:xfrm>
            <a:off x="2631472" y="942645"/>
            <a:ext cx="6354515" cy="584775"/>
          </a:xfrm>
          <a:prstGeom prst="rect">
            <a:avLst/>
          </a:prstGeom>
        </p:spPr>
        <p:txBody>
          <a:bodyPr wrap="square">
            <a:spAutoFit/>
          </a:bodyPr>
          <a:lstStyle/>
          <a:p>
            <a:r>
              <a:rPr lang="en-US" sz="1000" dirty="0">
                <a:solidFill>
                  <a:srgbClr val="07215B"/>
                </a:solidFill>
                <a:latin typeface="Lucida Console" panose="020B0609040504020204" pitchFamily="49" charset="0"/>
              </a:rPr>
              <a:t>x0 </a:t>
            </a:r>
            <a:r>
              <a:rPr lang="en-US" sz="1050" dirty="0">
                <a:solidFill>
                  <a:srgbClr val="07215B"/>
                </a:solidFill>
              </a:rPr>
              <a:t>               The state vector at model cycle 0 (i.e., the initial state vector)</a:t>
            </a:r>
          </a:p>
          <a:p>
            <a:r>
              <a:rPr lang="en-US" sz="1000" dirty="0">
                <a:solidFill>
                  <a:srgbClr val="07215B"/>
                </a:solidFill>
                <a:latin typeface="Lucida Console" panose="020B0609040504020204" pitchFamily="49" charset="0"/>
              </a:rPr>
              <a:t>p </a:t>
            </a:r>
            <a:r>
              <a:rPr lang="en-US" sz="1050" dirty="0">
                <a:solidFill>
                  <a:srgbClr val="07215B"/>
                </a:solidFill>
              </a:rPr>
              <a:t>                 The transition probability matrix</a:t>
            </a:r>
            <a:endParaRPr lang="en-US" sz="1050" dirty="0">
              <a:solidFill>
                <a:srgbClr val="07215B"/>
              </a:solidFill>
              <a:latin typeface="Helvetica"/>
            </a:endParaRPr>
          </a:p>
          <a:p>
            <a:r>
              <a:rPr lang="en-US" sz="1000" dirty="0" err="1">
                <a:solidFill>
                  <a:srgbClr val="07215B"/>
                </a:solidFill>
                <a:latin typeface="Lucida Console" panose="020B0609040504020204" pitchFamily="49" charset="0"/>
              </a:rPr>
              <a:t>n_cycles</a:t>
            </a:r>
            <a:r>
              <a:rPr lang="en-US" sz="1000" dirty="0">
                <a:solidFill>
                  <a:srgbClr val="07215B"/>
                </a:solidFill>
                <a:latin typeface="Lucida Console" panose="020B0609040504020204" pitchFamily="49" charset="0"/>
              </a:rPr>
              <a:t> </a:t>
            </a:r>
            <a:r>
              <a:rPr lang="en-US" sz="1050" dirty="0">
                <a:solidFill>
                  <a:srgbClr val="07215B"/>
                </a:solidFill>
              </a:rPr>
              <a:t>   The number of model cycles. (Default is 85)</a:t>
            </a:r>
          </a:p>
        </p:txBody>
      </p:sp>
    </p:spTree>
    <p:extLst>
      <p:ext uri="{BB962C8B-B14F-4D97-AF65-F5344CB8AC3E}">
        <p14:creationId xmlns:p14="http://schemas.microsoft.com/office/powerpoint/2010/main" val="24212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35</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2  0.7941040 0.18555000 0.01575000 0.004596000</a:t>
            </a:r>
          </a:p>
          <a:p>
            <a:r>
              <a:rPr lang="en-US" sz="1100" dirty="0">
                <a:latin typeface="Lucida Console" panose="020B0609040504020204" pitchFamily="49" charset="0"/>
              </a:rPr>
              <a:t>3  0.7661752 0.19129455 0.03491775 0.007612508</a:t>
            </a:r>
          </a:p>
          <a:p>
            <a:r>
              <a:rPr lang="en-US" sz="1100" dirty="0">
                <a:latin typeface="Lucida Console" panose="020B0609040504020204" pitchFamily="49" charset="0"/>
              </a:rPr>
              <a:t>4  0.7453638 0.18933986 0.05430532 0.010990981</a:t>
            </a:r>
          </a:p>
          <a:p>
            <a:r>
              <a:rPr lang="en-US" sz="1100" dirty="0">
                <a:latin typeface="Lucida Console" panose="020B0609040504020204" pitchFamily="49" charset="0"/>
              </a:rPr>
              <a:t>5  0.7267385 0.18545778 0.07309990 0.014703854</a:t>
            </a:r>
          </a:p>
          <a:p>
            <a:r>
              <a:rPr lang="en-US" sz="1100" dirty="0">
                <a:latin typeface="Lucida Console" panose="020B0609040504020204" pitchFamily="49" charset="0"/>
              </a:rPr>
              <a:t>6  0.7090031 0.18115385 0.09111097 0.018732076</a:t>
            </a:r>
          </a:p>
          <a:p>
            <a:r>
              <a:rPr lang="en-US" sz="1100" dirty="0">
                <a:latin typeface="Lucida Console" panose="020B0609040504020204" pitchFamily="49" charset="0"/>
              </a:rPr>
              <a:t>7  0.6918116 0.17681931 0.10830990 0.023059224</a:t>
            </a:r>
          </a:p>
          <a:p>
            <a:r>
              <a:rPr lang="en-US" sz="1100" dirty="0">
                <a:latin typeface="Lucida Console" panose="020B0609040504020204" pitchFamily="49" charset="0"/>
              </a:rPr>
              <a:t>8  0.6750659 0.17255445 0.12470973 0.027669961</a:t>
            </a:r>
          </a:p>
          <a:p>
            <a:r>
              <a:rPr lang="en-US" sz="1100" dirty="0">
                <a:latin typeface="Lucida Console" panose="020B0609040504020204" pitchFamily="49" charset="0"/>
              </a:rPr>
              <a:t>9  0.6587331 0.16838356 0.14033376 0.032549614</a:t>
            </a:r>
          </a:p>
          <a:p>
            <a:r>
              <a:rPr lang="en-US" sz="1100" dirty="0">
                <a:latin typeface="Lucida Console" panose="020B0609040504020204" pitchFamily="49" charset="0"/>
              </a:rPr>
              <a:t>---</a:t>
            </a:r>
          </a:p>
          <a:p>
            <a:r>
              <a:rPr lang="en-US" sz="1100" dirty="0">
                <a:latin typeface="Lucida Console" panose="020B0609040504020204" pitchFamily="49" charset="0"/>
              </a:rPr>
              <a:t>79 0.1186504 0.03032935 0.29995426 0.551065992</a:t>
            </a:r>
          </a:p>
          <a:p>
            <a:r>
              <a:rPr lang="en-US" sz="1100" dirty="0">
                <a:latin typeface="Lucida Console" panose="020B0609040504020204" pitchFamily="49" charset="0"/>
              </a:rPr>
              <a:t>80 0.1157802 0.02959568 0.29713976 0.557484354</a:t>
            </a:r>
          </a:p>
          <a:p>
            <a:r>
              <a:rPr lang="en-US" sz="1100" dirty="0">
                <a:latin typeface="Lucida Console" panose="020B0609040504020204" pitchFamily="49" charset="0"/>
              </a:rPr>
              <a:t>81 0.1129795 0.02887975 0.29430451 0.563836283</a:t>
            </a:r>
          </a:p>
          <a:p>
            <a:r>
              <a:rPr lang="en-US" sz="1100" dirty="0">
                <a:latin typeface="Lucida Console" panose="020B0609040504020204" pitchFamily="49" charset="0"/>
              </a:rPr>
              <a:t>82 0.1102465 0.02818114 0.29145079 0.570121611</a:t>
            </a:r>
          </a:p>
          <a:p>
            <a:r>
              <a:rPr lang="en-US" sz="1100" dirty="0">
                <a:latin typeface="Lucida Console" panose="020B0609040504020204" pitchFamily="49" charset="0"/>
              </a:rPr>
              <a:t>83 0.1075796 0.02749943 0.28858079 0.576340207</a:t>
            </a:r>
          </a:p>
          <a:p>
            <a:r>
              <a:rPr lang="en-US" sz="1100" dirty="0">
                <a:latin typeface="Lucida Console" panose="020B0609040504020204" pitchFamily="49" charset="0"/>
              </a:rPr>
              <a:t>84 0.1049772 0.02683421 0.28569662 0.582491978</a:t>
            </a:r>
          </a:p>
          <a:p>
            <a:r>
              <a:rPr lang="en-US" sz="1100" dirty="0">
                <a:latin typeface="Lucida Console" panose="020B0609040504020204" pitchFamily="49" charset="0"/>
              </a:rPr>
              <a:t>85 0.1024378 0.02618509 0.28280028 0.588576870</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a:t>
            </a:r>
            <a:r>
              <a:rPr lang="en-US" sz="1100" b="1" dirty="0" err="1">
                <a:solidFill>
                  <a:srgbClr val="2E6FBB"/>
                </a:solidFill>
                <a:latin typeface="Lucida Console" panose="020B0609040504020204" pitchFamily="49" charset="0"/>
              </a:rPr>
              <a:t>so</a:t>
            </a:r>
            <a:r>
              <a:rPr lang="en-US" sz="1100" b="1" dirty="0" err="1">
                <a:solidFill>
                  <a:srgbClr val="0070C0"/>
                </a:solidFill>
                <a:latin typeface="Lucida Console" panose="020B0609040504020204" pitchFamily="49" charset="0"/>
              </a:rPr>
              <a:t>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1  0.8784000 0.12000000 0.00000000 0.001600000</a:t>
            </a:r>
          </a:p>
          <a:p>
            <a:r>
              <a:rPr lang="en-US" sz="1100" dirty="0">
                <a:latin typeface="Lucida Console" panose="020B0609040504020204" pitchFamily="49" charset="0"/>
              </a:rPr>
              <a:t>2  0.8315866 0.15475200 0.01008000 0.003581440</a:t>
            </a:r>
          </a:p>
          <a:p>
            <a:r>
              <a:rPr lang="en-US" sz="1100" dirty="0">
                <a:latin typeface="Lucida Console" panose="020B0609040504020204" pitchFamily="49" charset="0"/>
              </a:rPr>
              <a:t>3  0.8078416 0.16342441 0.02291789 0.005816068</a:t>
            </a:r>
          </a:p>
          <a:p>
            <a:r>
              <a:rPr lang="en-US" sz="1100" dirty="0">
                <a:latin typeface="Lucida Console" panose="020B0609040504020204" pitchFamily="49" charset="0"/>
              </a:rPr>
              <a:t>4  0.7913203 0.16414111 0.03627885 0.008259738</a:t>
            </a:r>
          </a:p>
          <a:p>
            <a:r>
              <a:rPr lang="en-US" sz="1100" dirty="0">
                <a:latin typeface="Lucida Console" panose="020B0609040504020204" pitchFamily="49" charset="0"/>
              </a:rPr>
              <a:t>5  0.7771663 0.16245326 0.04948624 0.010894190</a:t>
            </a:r>
          </a:p>
          <a:p>
            <a:r>
              <a:rPr lang="en-US" sz="1100" dirty="0">
                <a:latin typeface="Lucida Console" panose="020B0609040504020204" pitchFamily="49" charset="0"/>
              </a:rPr>
              <a:t>6  0.7638895 0.16006074 0.06234054 0.013709211</a:t>
            </a:r>
          </a:p>
          <a:p>
            <a:r>
              <a:rPr lang="en-US" sz="1100" dirty="0">
                <a:latin typeface="Lucida Console" panose="020B0609040504020204" pitchFamily="49" charset="0"/>
              </a:rPr>
              <a:t>7  0.7510309 0.15748372 0.07478819 0.016697175</a:t>
            </a:r>
          </a:p>
          <a:p>
            <a:r>
              <a:rPr lang="en-US" sz="1100" dirty="0">
                <a:latin typeface="Lucida Console" panose="020B0609040504020204" pitchFamily="49" charset="0"/>
              </a:rPr>
              <a:t>8  0.7384474 0.15488101 0.08682021 0.019851357</a:t>
            </a:r>
          </a:p>
          <a:p>
            <a:r>
              <a:rPr lang="en-US" sz="1100" dirty="0">
                <a:latin typeface="Lucida Console" panose="020B0609040504020204" pitchFamily="49" charset="0"/>
              </a:rPr>
              <a:t>9  0.7260927 0.15230076 0.09844109 0.023165425</a:t>
            </a:r>
          </a:p>
          <a:p>
            <a:r>
              <a:rPr lang="en-US" sz="1100" dirty="0">
                <a:latin typeface="Lucida Console" panose="020B0609040504020204" pitchFamily="49" charset="0"/>
              </a:rPr>
              <a:t>---</a:t>
            </a:r>
          </a:p>
          <a:p>
            <a:r>
              <a:rPr lang="en-US" sz="1100" dirty="0">
                <a:latin typeface="Lucida Console" panose="020B0609040504020204" pitchFamily="49" charset="0"/>
              </a:rPr>
              <a:t>79 0.2230518 0.04678750 0.31880122 0.411359506</a:t>
            </a:r>
          </a:p>
          <a:p>
            <a:r>
              <a:rPr lang="en-US" sz="1100" dirty="0">
                <a:latin typeface="Lucida Console" panose="020B0609040504020204" pitchFamily="49" charset="0"/>
              </a:rPr>
              <a:t>80 0.2193224 0.04600523 0.31763055 0.417041788</a:t>
            </a:r>
          </a:p>
          <a:p>
            <a:r>
              <a:rPr lang="en-US" sz="1100" dirty="0">
                <a:latin typeface="Lucida Console" panose="020B0609040504020204" pitchFamily="49" charset="0"/>
              </a:rPr>
              <a:t>81 0.2156554 0.04523604 0.31641290 0.422695618</a:t>
            </a:r>
          </a:p>
          <a:p>
            <a:r>
              <a:rPr lang="en-US" sz="1100" dirty="0">
                <a:latin typeface="Lucida Console" panose="020B0609040504020204" pitchFamily="49" charset="0"/>
              </a:rPr>
              <a:t>82 0.2120498 0.04447971 0.31515012 0.428320406</a:t>
            </a:r>
          </a:p>
          <a:p>
            <a:r>
              <a:rPr lang="en-US" sz="1100" dirty="0">
                <a:latin typeface="Lucida Console" panose="020B0609040504020204" pitchFamily="49" charset="0"/>
              </a:rPr>
              <a:t>83 0.2085044 0.04373603 0.31384402 0.433915590</a:t>
            </a:r>
          </a:p>
          <a:p>
            <a:r>
              <a:rPr lang="en-US" sz="1100" dirty="0">
                <a:latin typeface="Lucida Console" panose="020B0609040504020204" pitchFamily="49" charset="0"/>
              </a:rPr>
              <a:t>84 0.2050182 0.04300478 0.31249634 0.439480634</a:t>
            </a:r>
          </a:p>
          <a:p>
            <a:r>
              <a:rPr lang="en-US" sz="1100" dirty="0">
                <a:latin typeface="Lucida Console" panose="020B0609040504020204" pitchFamily="49" charset="0"/>
              </a:rPr>
              <a:t>85 0.2015904 0.04228575 0.31110880 0.445015028</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E3F9F9E7-E98E-564D-96A8-C05B23578187}"/>
              </a:ext>
            </a:extLst>
          </p:cNvPr>
          <p:cNvSpPr/>
          <p:nvPr/>
        </p:nvSpPr>
        <p:spPr>
          <a:xfrm>
            <a:off x="3430106" y="1276770"/>
            <a:ext cx="3856519" cy="561692"/>
          </a:xfrm>
          <a:prstGeom prst="rect">
            <a:avLst/>
          </a:prstGeom>
        </p:spPr>
        <p:txBody>
          <a:bodyPr wrap="square">
            <a:spAutoFit/>
          </a:bodyPr>
          <a:lstStyle/>
          <a:p>
            <a:r>
              <a:rPr lang="en-US" sz="900" dirty="0">
                <a:solidFill>
                  <a:srgbClr val="07215B"/>
                </a:solidFill>
                <a:latin typeface="Lucida Console" panose="020B0609040504020204" pitchFamily="49" charset="0"/>
              </a:rPr>
              <a:t>z </a:t>
            </a:r>
            <a:r>
              <a:rPr lang="en-US" sz="1000" dirty="0">
                <a:solidFill>
                  <a:srgbClr val="07215B"/>
                </a:solidFill>
                <a:latin typeface="Helvetica"/>
              </a:rPr>
              <a:t>   A numeric quantity</a:t>
            </a:r>
          </a:p>
          <a:p>
            <a:r>
              <a:rPr lang="en-US" sz="900" dirty="0" err="1">
                <a:solidFill>
                  <a:srgbClr val="07215B"/>
                </a:solidFill>
                <a:latin typeface="Lucida Console" panose="020B0609040504020204" pitchFamily="49" charset="0"/>
              </a:rPr>
              <a:t>dr</a:t>
            </a:r>
            <a:r>
              <a:rPr lang="en-US" sz="900" dirty="0">
                <a:solidFill>
                  <a:srgbClr val="07215B"/>
                </a:solidFill>
                <a:latin typeface="Lucida Console" panose="020B0609040504020204" pitchFamily="49" charset="0"/>
              </a:rPr>
              <a:t> </a:t>
            </a:r>
            <a:r>
              <a:rPr lang="en-US" sz="1000" dirty="0">
                <a:solidFill>
                  <a:srgbClr val="07215B"/>
                </a:solidFill>
                <a:latin typeface="Helvetica"/>
              </a:rPr>
              <a:t> Discount rate</a:t>
            </a:r>
          </a:p>
          <a:p>
            <a:r>
              <a:rPr lang="en-US" sz="900" dirty="0">
                <a:solidFill>
                  <a:srgbClr val="07215B"/>
                </a:solidFill>
                <a:latin typeface="Lucida Console" panose="020B0609040504020204" pitchFamily="49" charset="0"/>
              </a:rPr>
              <a:t>t </a:t>
            </a:r>
            <a:r>
              <a:rPr lang="en-US" sz="1000" dirty="0">
                <a:solidFill>
                  <a:srgbClr val="07215B"/>
                </a:solidFill>
                <a:latin typeface="Helvetica"/>
              </a:rPr>
              <a:t>   Vector of times to compute the present value</a:t>
            </a:r>
            <a:endParaRPr lang="en-US" sz="1000" dirty="0">
              <a:solidFill>
                <a:srgbClr val="07215B"/>
              </a:solidFill>
            </a:endParaRPr>
          </a:p>
        </p:txBody>
      </p:sp>
      <p:sp>
        <p:nvSpPr>
          <p:cNvPr id="7" name="Rectangle 6">
            <a:extLst>
              <a:ext uri="{FF2B5EF4-FFF2-40B4-BE49-F238E27FC236}">
                <a16:creationId xmlns:a16="http://schemas.microsoft.com/office/drawing/2014/main" id="{D567323B-94E9-E540-BAC5-F27454F42760}"/>
              </a:ext>
            </a:extLst>
          </p:cNvPr>
          <p:cNvSpPr/>
          <p:nvPr/>
        </p:nvSpPr>
        <p:spPr>
          <a:xfrm>
            <a:off x="457200" y="2936568"/>
            <a:ext cx="2775268"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pv</a:t>
            </a:r>
            <a:r>
              <a:rPr lang="en-US" sz="1100" dirty="0">
                <a:latin typeface="Lucida Console" panose="020B0609040504020204" pitchFamily="49" charset="0"/>
              </a:rPr>
              <a:t>(1000, </a:t>
            </a:r>
            <a:r>
              <a:rPr lang="en-US" sz="1100" dirty="0" err="1">
                <a:latin typeface="Lucida Console" panose="020B0609040504020204" pitchFamily="49" charset="0"/>
              </a:rPr>
              <a:t>dr</a:t>
            </a:r>
            <a:r>
              <a:rPr lang="en-US" sz="1100" dirty="0">
                <a:latin typeface="Lucida Console" panose="020B0609040504020204" pitchFamily="49" charset="0"/>
              </a:rPr>
              <a:t> = .03, t = 0:4)</a:t>
            </a:r>
          </a:p>
        </p:txBody>
      </p:sp>
      <p:sp>
        <p:nvSpPr>
          <p:cNvPr id="8" name="Rectangle 7">
            <a:extLst>
              <a:ext uri="{FF2B5EF4-FFF2-40B4-BE49-F238E27FC236}">
                <a16:creationId xmlns:a16="http://schemas.microsoft.com/office/drawing/2014/main" id="{6810DE08-39BF-CE48-B251-9887E636856F}"/>
              </a:ext>
            </a:extLst>
          </p:cNvPr>
          <p:cNvSpPr/>
          <p:nvPr/>
        </p:nvSpPr>
        <p:spPr>
          <a:xfrm>
            <a:off x="457200" y="3355886"/>
            <a:ext cx="5448300" cy="261610"/>
          </a:xfrm>
          <a:prstGeom prst="rect">
            <a:avLst/>
          </a:prstGeom>
        </p:spPr>
        <p:txBody>
          <a:bodyPr wrap="square">
            <a:spAutoFit/>
          </a:bodyPr>
          <a:lstStyle/>
          <a:p>
            <a:r>
              <a:rPr lang="en-US" sz="1100" dirty="0">
                <a:latin typeface="Lucida Console" panose="020B0609040504020204" pitchFamily="49" charset="0"/>
              </a:rPr>
              <a:t>[1] 1000.0000  970.8738  942.5959  915.1417  888.4870</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dqalys</a:t>
            </a:r>
            <a:r>
              <a:rPr lang="en-US" sz="1100" b="1" dirty="0" err="1">
                <a:solidFill>
                  <a:srgbClr val="0070C0"/>
                </a:solidFill>
                <a:latin typeface="Lucida Console" panose="020B0609040504020204" pitchFamily="49" charset="0"/>
              </a:rPr>
              <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2 0.8871161</a:t>
            </a:r>
          </a:p>
          <a:p>
            <a:r>
              <a:rPr lang="en-US" sz="1100" dirty="0">
                <a:latin typeface="Lucida Console" panose="020B0609040504020204" pitchFamily="49" charset="0"/>
              </a:rPr>
              <a:t>3 0.8484324</a:t>
            </a:r>
          </a:p>
          <a:p>
            <a:r>
              <a:rPr lang="en-US" sz="1100" dirty="0">
                <a:latin typeface="Lucida Console" panose="020B0609040504020204" pitchFamily="49" charset="0"/>
              </a:rPr>
              <a:t>4 0.8125404</a:t>
            </a:r>
          </a:p>
          <a:p>
            <a:r>
              <a:rPr lang="en-US" sz="1100" dirty="0">
                <a:latin typeface="Lucida Console" panose="020B0609040504020204" pitchFamily="49" charset="0"/>
              </a:rPr>
              <a:t>5 0.7784024</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1 0.9401942</a:t>
            </a:r>
          </a:p>
          <a:p>
            <a:r>
              <a:rPr lang="en-US" sz="1100" dirty="0">
                <a:latin typeface="Lucida Console" panose="020B0609040504020204" pitchFamily="49" charset="0"/>
              </a:rPr>
              <a:t>2 0.8980022</a:t>
            </a:r>
          </a:p>
          <a:p>
            <a:r>
              <a:rPr lang="en-US" sz="1100" dirty="0">
                <a:latin typeface="Lucida Console" panose="020B0609040504020204" pitchFamily="49" charset="0"/>
              </a:rPr>
              <a:t>3 0.8619435</a:t>
            </a:r>
          </a:p>
          <a:p>
            <a:r>
              <a:rPr lang="en-US" sz="1100" dirty="0">
                <a:latin typeface="Lucida Console" panose="020B0609040504020204" pitchFamily="49" charset="0"/>
              </a:rPr>
              <a:t>4 0.8285724</a:t>
            </a:r>
          </a:p>
          <a:p>
            <a:r>
              <a:rPr lang="en-US" sz="1100" dirty="0">
                <a:latin typeface="Lucida Console" panose="020B0609040504020204" pitchFamily="49" charset="0"/>
              </a:rPr>
              <a:t>5 0.7968343</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6129339"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2 2419.321  1876.527</a:t>
            </a:r>
          </a:p>
          <a:p>
            <a:r>
              <a:rPr lang="en-US" sz="1100" dirty="0">
                <a:latin typeface="Lucida Console" panose="020B0609040504020204" pitchFamily="49" charset="0"/>
              </a:rPr>
              <a:t>3 2581.884  1816.350</a:t>
            </a:r>
          </a:p>
          <a:p>
            <a:r>
              <a:rPr lang="en-US" sz="1100" dirty="0">
                <a:latin typeface="Lucida Console" panose="020B0609040504020204" pitchFamily="49" charset="0"/>
              </a:rPr>
              <a:t>4 2721.140  1757.443</a:t>
            </a:r>
          </a:p>
          <a:p>
            <a:r>
              <a:rPr lang="en-US" sz="1100" dirty="0">
                <a:latin typeface="Lucida Console" panose="020B0609040504020204" pitchFamily="49" charset="0"/>
              </a:rPr>
              <a:t>5 2839.541  1699.850</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1 2171.650  11631.84</a:t>
            </a:r>
          </a:p>
          <a:p>
            <a:r>
              <a:rPr lang="en-US" sz="1100" dirty="0">
                <a:latin typeface="Lucida Console" panose="020B0609040504020204" pitchFamily="49" charset="0"/>
              </a:rPr>
              <a:t>2 2293.695  11270.64</a:t>
            </a:r>
          </a:p>
          <a:p>
            <a:r>
              <a:rPr lang="en-US" sz="1100" dirty="0">
                <a:latin typeface="Lucida Console" panose="020B0609040504020204" pitchFamily="49" charset="0"/>
              </a:rPr>
              <a:t>3 2391.402  10917.83</a:t>
            </a:r>
          </a:p>
          <a:p>
            <a:r>
              <a:rPr lang="en-US" sz="1100" dirty="0">
                <a:latin typeface="Lucida Console" panose="020B0609040504020204" pitchFamily="49" charset="0"/>
              </a:rPr>
              <a:t>4 2473.004  10573.78</a:t>
            </a:r>
          </a:p>
          <a:p>
            <a:r>
              <a:rPr lang="en-US" sz="1100" dirty="0">
                <a:latin typeface="Lucida Console" panose="020B0609040504020204" pitchFamily="49" charset="0"/>
              </a:rPr>
              <a:t>5 2541.624  10238.54</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40</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122946.8</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solidFill>
                  <a:schemeClr val="accent6"/>
                </a:solidFill>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41</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7" name="Picture 6">
            <a:extLst>
              <a:ext uri="{FF2B5EF4-FFF2-40B4-BE49-F238E27FC236}">
                <a16:creationId xmlns:a16="http://schemas.microsoft.com/office/drawing/2014/main" id="{B021D1A9-93F4-6940-8044-40CEFB8D7A64}"/>
              </a:ext>
            </a:extLst>
          </p:cNvPr>
          <p:cNvPicPr>
            <a:picLocks noChangeAspect="1"/>
          </p:cNvPicPr>
          <p:nvPr/>
        </p:nvPicPr>
        <p:blipFill>
          <a:blip r:embed="rId2"/>
          <a:stretch>
            <a:fillRect/>
          </a:stretch>
        </p:blipFill>
        <p:spPr>
          <a:xfrm>
            <a:off x="342900" y="1879456"/>
            <a:ext cx="8643087" cy="1355590"/>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42</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43</a:t>
            </a:fld>
            <a:endParaRPr lang="en-US"/>
          </a:p>
        </p:txBody>
      </p:sp>
      <p:pic>
        <p:nvPicPr>
          <p:cNvPr id="5" name="Picture 4">
            <a:extLst>
              <a:ext uri="{FF2B5EF4-FFF2-40B4-BE49-F238E27FC236}">
                <a16:creationId xmlns:a16="http://schemas.microsoft.com/office/drawing/2014/main" id="{3F782A87-4DD4-BA41-A43A-A3EF5F03BD3C}"/>
              </a:ext>
            </a:extLst>
          </p:cNvPr>
          <p:cNvPicPr>
            <a:picLocks noChangeAspect="1"/>
          </p:cNvPicPr>
          <p:nvPr/>
        </p:nvPicPr>
        <p:blipFill>
          <a:blip r:embed="rId2"/>
          <a:stretch>
            <a:fillRect/>
          </a:stretch>
        </p:blipFill>
        <p:spPr>
          <a:xfrm>
            <a:off x="3240593" y="0"/>
            <a:ext cx="5903407"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60DFD3-4248-344D-858C-11BA00125594}"/>
              </a:ext>
            </a:extLst>
          </p:cNvPr>
          <p:cNvPicPr>
            <a:picLocks noChangeAspect="1"/>
          </p:cNvPicPr>
          <p:nvPr/>
        </p:nvPicPr>
        <p:blipFill>
          <a:blip r:embed="rId2"/>
          <a:stretch>
            <a:fillRect/>
          </a:stretch>
        </p:blipFill>
        <p:spPr>
          <a:xfrm>
            <a:off x="457200" y="798075"/>
            <a:ext cx="7915275" cy="4345425"/>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44</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Tree>
    <p:extLst>
      <p:ext uri="{BB962C8B-B14F-4D97-AF65-F5344CB8AC3E}">
        <p14:creationId xmlns:p14="http://schemas.microsoft.com/office/powerpoint/2010/main" val="35999885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47</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1000), Sick state (n = 1000),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48</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transitions_soc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500, 389, 105,  6,</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s1 500 389 105  6</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sp>
        <p:nvSpPr>
          <p:cNvPr id="4" name="Rectangle 3">
            <a:extLst>
              <a:ext uri="{FF2B5EF4-FFF2-40B4-BE49-F238E27FC236}">
                <a16:creationId xmlns:a16="http://schemas.microsoft.com/office/drawing/2014/main" id="{EC5DD497-7932-D847-9D66-58B7D0EC360C}"/>
              </a:ext>
            </a:extLst>
          </p:cNvPr>
          <p:cNvSpPr/>
          <p:nvPr/>
        </p:nvSpPr>
        <p:spPr>
          <a:xfrm>
            <a:off x="3913227" y="171390"/>
            <a:ext cx="3794950" cy="400110"/>
          </a:xfrm>
          <a:prstGeom prst="rect">
            <a:avLst/>
          </a:prstGeom>
        </p:spPr>
        <p:txBody>
          <a:bodyPr wrap="non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t>
            </a:r>
          </a:p>
        </p:txBody>
      </p:sp>
      <p:pic>
        <p:nvPicPr>
          <p:cNvPr id="6" name="Picture 5">
            <a:extLst>
              <a:ext uri="{FF2B5EF4-FFF2-40B4-BE49-F238E27FC236}">
                <a16:creationId xmlns:a16="http://schemas.microsoft.com/office/drawing/2014/main" id="{2829A377-9572-E74D-A835-C86F77B45817}"/>
              </a:ext>
            </a:extLst>
          </p:cNvPr>
          <p:cNvPicPr>
            <a:picLocks noChangeAspect="1"/>
          </p:cNvPicPr>
          <p:nvPr/>
        </p:nvPicPr>
        <p:blipFill>
          <a:blip r:embed="rId2"/>
          <a:stretch>
            <a:fillRect/>
          </a:stretch>
        </p:blipFill>
        <p:spPr>
          <a:xfrm>
            <a:off x="457200" y="794110"/>
            <a:ext cx="7947378" cy="4222390"/>
          </a:xfrm>
          <a:prstGeom prst="rect">
            <a:avLst/>
          </a:prstGeom>
        </p:spPr>
      </p:pic>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(i.e.,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50</a:t>
            </a:fld>
            <a:endParaRPr lang="en-US"/>
          </a:p>
        </p:txBody>
      </p:sp>
    </p:spTree>
    <p:extLst>
      <p:ext uri="{BB962C8B-B14F-4D97-AF65-F5344CB8AC3E}">
        <p14:creationId xmlns:p14="http://schemas.microsoft.com/office/powerpoint/2010/main" val="3954785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51</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97004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params_rng</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a:t>
            </a:r>
            <a:r>
              <a:rPr lang="en-US" sz="1100" dirty="0" err="1">
                <a:latin typeface="Lucida Console" panose="020B0609040504020204" pitchFamily="49" charset="0"/>
              </a:rPr>
              <a:t>params_rng</a:t>
            </a:r>
            <a:r>
              <a:rPr lang="en-US" sz="1100" dirty="0">
                <a:latin typeface="Lucida Console" panose="020B0609040504020204" pitchFamily="49" charset="0"/>
              </a:rPr>
              <a:t>, "n") &lt;- </a:t>
            </a:r>
            <a:r>
              <a:rPr lang="en-US" sz="1100" dirty="0" err="1">
                <a:latin typeface="Lucida Console" panose="020B0609040504020204" pitchFamily="49" charset="0"/>
              </a:rPr>
              <a:t>rng_def$n</a:t>
            </a:r>
            <a:endParaRPr lang="en-US" sz="1100" dirty="0">
              <a:latin typeface="Lucida Console" panose="020B0609040504020204" pitchFamily="49" charset="0"/>
            </a:endParaRP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600075" y="2385010"/>
            <a:ext cx="8543926"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0.8686001 0.1293872    0 0.002012649 0.5003043 0.3847703 0.10868135 0.006244105    0     0</a:t>
            </a:r>
          </a:p>
          <a:p>
            <a:r>
              <a:rPr lang="en-US" sz="1100" dirty="0">
                <a:latin typeface="Lucida Console" panose="020B0609040504020204" pitchFamily="49" charset="0"/>
              </a:rPr>
              <a:t>[2,] 0.8474698 0.1499868    0 0.002543368 0.5146218 0.3964675 0.08375492 0.005155768    0     0</a:t>
            </a:r>
          </a:p>
          <a:p>
            <a:r>
              <a:rPr lang="en-US" sz="1100" dirty="0">
                <a:latin typeface="Lucida Console" panose="020B0609040504020204" pitchFamily="49" charset="0"/>
              </a:rPr>
              <a:t>[3,] 0.8559237 0.1428611    0 0.001215126 0.5117574 0.3775261 0.10868021 0.002036291    0     0</a:t>
            </a:r>
          </a:p>
          <a:p>
            <a:r>
              <a:rPr lang="en-US" sz="1100" dirty="0">
                <a:latin typeface="Lucida Console" panose="020B0609040504020204" pitchFamily="49" charset="0"/>
              </a:rPr>
              <a:t>[4,] 0.8550586 0.1429657    0 0.001975648 0.5139857 0.3777508 0.10303967 0.005223752    0     0</a:t>
            </a:r>
          </a:p>
          <a:p>
            <a:r>
              <a:rPr lang="en-US" sz="1100" dirty="0">
                <a:latin typeface="Lucida Console" panose="020B0609040504020204" pitchFamily="49" charset="0"/>
              </a:rPr>
              <a:t>[5,] 0.8678962 0.1304462    0 0.001657694 0.5164343 0.3815376 0.09725638 0.004771722    0     0</a:t>
            </a:r>
          </a:p>
          <a:p>
            <a:r>
              <a:rPr lang="en-US" sz="1100" dirty="0">
                <a:latin typeface="Lucida Console" panose="020B0609040504020204" pitchFamily="49" charset="0"/>
              </a:rPr>
              <a:t>[6,] 0.8530231 0.1459388    0 0.001038023 0.4991514 0.3750200 0.11846736 0.007361245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0.9786377 0.02136235   0    0    0   1</a:t>
            </a:r>
          </a:p>
          <a:p>
            <a:r>
              <a:rPr lang="en-US" sz="1100" dirty="0">
                <a:latin typeface="Lucida Console" panose="020B0609040504020204" pitchFamily="49" charset="0"/>
              </a:rPr>
              <a:t>[2,] 0.9871702 0.01282980   0    0    0   1</a:t>
            </a:r>
          </a:p>
          <a:p>
            <a:r>
              <a:rPr lang="en-US" sz="1100" dirty="0">
                <a:latin typeface="Lucida Console" panose="020B0609040504020204" pitchFamily="49" charset="0"/>
              </a:rPr>
              <a:t>[3,] 0.9786291 0.02137091   0    0    0   1</a:t>
            </a:r>
          </a:p>
          <a:p>
            <a:r>
              <a:rPr lang="en-US" sz="1100" dirty="0">
                <a:latin typeface="Lucida Console" panose="020B0609040504020204" pitchFamily="49" charset="0"/>
              </a:rPr>
              <a:t>[4,] 0.9809938 0.01900624   0    0    0   1</a:t>
            </a:r>
          </a:p>
          <a:p>
            <a:r>
              <a:rPr lang="en-US" sz="1100" dirty="0">
                <a:latin typeface="Lucida Console" panose="020B0609040504020204" pitchFamily="49" charset="0"/>
              </a:rPr>
              <a:t>[5,] 0.9793886 0.02061141   0    0    0   1</a:t>
            </a:r>
          </a:p>
          <a:p>
            <a:r>
              <a:rPr lang="en-US" sz="1100" dirty="0">
                <a:latin typeface="Lucida Console" panose="020B0609040504020204" pitchFamily="49" charset="0"/>
              </a:rPr>
              <a:t>[6,] 0.9750211 0.02497889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a:t>
            </a:r>
            <a:r>
              <a:rPr lang="en-US" sz="1000" dirty="0">
                <a:solidFill>
                  <a:schemeClr val="accent6"/>
                </a:solidFill>
                <a:latin typeface="Lucida Console" panose="020B0609040504020204" pitchFamily="49" charset="0"/>
              </a:rPr>
              <a:t># Start PSA loop</a:t>
            </a:r>
          </a:p>
          <a:p>
            <a:r>
              <a:rPr lang="en-US" sz="1000" dirty="0">
                <a:latin typeface="Lucida Console" panose="020B0609040504020204" pitchFamily="49" charset="0"/>
              </a:rPr>
              <a:t>    for (k in 1:n_strategies) { </a:t>
            </a:r>
            <a:r>
              <a:rPr lang="en-US" sz="1000" dirty="0">
                <a:solidFill>
                  <a:schemeClr val="accent6"/>
                </a:solidFill>
                <a:latin typeface="Lucida Console" panose="020B0609040504020204" pitchFamily="49" charset="0"/>
              </a:rPr>
              <a:t>#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treatment strategy loop</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PSA loop</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369332"/>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199" y="2059677"/>
            <a:ext cx="8528787" cy="1277273"/>
          </a:xfrm>
          <a:prstGeom prst="rect">
            <a:avLst/>
          </a:prstGeom>
        </p:spPr>
        <p:txBody>
          <a:bodyPr wrap="square">
            <a:spAutoFit/>
          </a:bodyPr>
          <a:lstStyle/>
          <a:p>
            <a:r>
              <a:rPr lang="en-US" sz="1100" dirty="0">
                <a:latin typeface="Lucida Console" panose="020B0609040504020204" pitchFamily="49" charset="0"/>
              </a:rPr>
              <a:t>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0.000000000 0.000000000 1.0000000   639.2051     12000.00</a:t>
            </a:r>
          </a:p>
          <a:p>
            <a:r>
              <a:rPr lang="en-US" sz="1100" dirty="0">
                <a:latin typeface="Lucida Console" panose="020B0609040504020204" pitchFamily="49" charset="0"/>
              </a:rPr>
              <a:t>[2,] 0.8927749 0.1055827 0.000000000 0.001642364 0.9440327   968.8714     11631.35</a:t>
            </a:r>
          </a:p>
          <a:p>
            <a:r>
              <a:rPr lang="en-US" sz="1100" dirty="0">
                <a:latin typeface="Lucida Console" panose="020B0609040504020204" pitchFamily="49" charset="0"/>
              </a:rPr>
              <a:t>[3,] 0.8498706 0.1371191 0.009363733 0.003646603 0.9027066  1072.4091     11269.90</a:t>
            </a:r>
          </a:p>
          <a:p>
            <a:r>
              <a:rPr lang="en-US" sz="1100" dirty="0">
                <a:latin typeface="Lucida Console" panose="020B0609040504020204" pitchFamily="49" charset="0"/>
              </a:rPr>
              <a:t>[4,] 0.8273444 0.1453902 0.021361082 0.005904295 0.8667374  1105.0422     10916.86</a:t>
            </a:r>
          </a:p>
          <a:p>
            <a:r>
              <a:rPr lang="en-US" sz="1100" dirty="0">
                <a:latin typeface="Lucida Console" panose="020B0609040504020204" pitchFamily="49" charset="0"/>
              </a:rPr>
              <a:t>[5,] 0.8113717 0.1463692 0.033882825 0.008376274 0.8332591  1114.3372     10572.54</a:t>
            </a:r>
          </a:p>
          <a:p>
            <a:r>
              <a:rPr lang="en-US" sz="1100" dirty="0">
                <a:latin typeface="Lucida Console" panose="020B0609040504020204" pitchFamily="49" charset="0"/>
              </a:rPr>
              <a:t>[6,] 0.7976015 0.1450801 0.046273111 0.011045289 0.8013670  1114.9710     10236.97</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5" name="Picture 4">
            <a:extLst>
              <a:ext uri="{FF2B5EF4-FFF2-40B4-BE49-F238E27FC236}">
                <a16:creationId xmlns:a16="http://schemas.microsoft.com/office/drawing/2014/main" id="{BEAA5372-C86E-C045-8DEF-2A1F75ABB9FD}"/>
              </a:ext>
            </a:extLst>
          </p:cNvPr>
          <p:cNvPicPr>
            <a:picLocks noChangeAspect="1"/>
          </p:cNvPicPr>
          <p:nvPr/>
        </p:nvPicPr>
        <p:blipFill>
          <a:blip r:embed="rId2"/>
          <a:stretch>
            <a:fillRect/>
          </a:stretch>
        </p:blipFill>
        <p:spPr>
          <a:xfrm>
            <a:off x="1198562" y="1143000"/>
            <a:ext cx="6604000" cy="320040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3" y="2216271"/>
            <a:ext cx="8877808"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0.000000000 0.000000000 1.0000000   639.2051     12000.00</a:t>
            </a:r>
          </a:p>
          <a:p>
            <a:r>
              <a:rPr lang="en-US" sz="1100" dirty="0">
                <a:latin typeface="Lucida Console" panose="020B0609040504020204" pitchFamily="49" charset="0"/>
              </a:rPr>
              <a:t>2:     1      New      1 0.8927749 0.1055827 0.000000000 0.001642364 0.9440327   968.8714     11631.35</a:t>
            </a:r>
          </a:p>
          <a:p>
            <a:r>
              <a:rPr lang="en-US" sz="1100" dirty="0">
                <a:latin typeface="Lucida Console" panose="020B0609040504020204" pitchFamily="49" charset="0"/>
              </a:rPr>
              <a:t>3:     2      New      1 0.8498706 0.1371191 0.009363733 0.003646603 0.9027066  1072.4091     11269.90</a:t>
            </a:r>
          </a:p>
          <a:p>
            <a:r>
              <a:rPr lang="en-US" sz="1100" dirty="0">
                <a:latin typeface="Lucida Console" panose="020B0609040504020204" pitchFamily="49" charset="0"/>
              </a:rPr>
              <a:t>4:     3      New      1 0.8273444 0.1453902 0.021361082 0.005904295 0.8667374  1105.0422     10916.86</a:t>
            </a:r>
          </a:p>
          <a:p>
            <a:r>
              <a:rPr lang="en-US" sz="1100" dirty="0">
                <a:latin typeface="Lucida Console" panose="020B0609040504020204" pitchFamily="49" charset="0"/>
              </a:rPr>
              <a:t>5:     4      New      1 0.8113717 0.1463692 0.033882825 0.008376274 0.8332591  1114.3372     10572.54</a:t>
            </a:r>
          </a:p>
          <a:p>
            <a:r>
              <a:rPr lang="en-US" sz="1100" dirty="0">
                <a:latin typeface="Lucida Console" panose="020B0609040504020204" pitchFamily="49" charset="0"/>
              </a:rPr>
              <a:t>6:     5      New      1 0.7976015 0.1450801 0.046273111 0.011045289 0.8013670  1114.9710     10236.97</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1056388"/>
            <a:ext cx="4928337" cy="415498"/>
          </a:xfrm>
          <a:prstGeom prst="rect">
            <a:avLst/>
          </a:prstGeom>
        </p:spPr>
        <p:txBody>
          <a:bodyPr wrap="square">
            <a:spAutoFit/>
          </a:bodyPr>
          <a:lstStyle/>
          <a:p>
            <a:r>
              <a:rPr lang="en-US" sz="1050" i="1" dirty="0">
                <a:solidFill>
                  <a:srgbClr val="002060"/>
                </a:solidFill>
              </a:rPr>
              <a:t>Convert a 3D array (faster to store data)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dirty="0"/>
              <a:t>Cost-effectiveness analysis</a:t>
            </a:r>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60</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61</a:t>
            </a:fld>
            <a:endParaRPr lang="en-US"/>
          </a:p>
        </p:txBody>
      </p:sp>
      <p:pic>
        <p:nvPicPr>
          <p:cNvPr id="9" name="Picture 8">
            <a:extLst>
              <a:ext uri="{FF2B5EF4-FFF2-40B4-BE49-F238E27FC236}">
                <a16:creationId xmlns:a16="http://schemas.microsoft.com/office/drawing/2014/main" id="{A4345B98-09EA-FF46-87F2-19045715E9A9}"/>
              </a:ext>
            </a:extLst>
          </p:cNvPr>
          <p:cNvPicPr>
            <a:picLocks noChangeAspect="1"/>
          </p:cNvPicPr>
          <p:nvPr/>
        </p:nvPicPr>
        <p:blipFill>
          <a:blip r:embed="rId2"/>
          <a:stretch>
            <a:fillRect/>
          </a:stretch>
        </p:blipFill>
        <p:spPr>
          <a:xfrm>
            <a:off x="3376858" y="0"/>
            <a:ext cx="5767142"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F1C6E6-59DA-004B-9FFB-8788D2DDDEB6}"/>
              </a:ext>
            </a:extLst>
          </p:cNvPr>
          <p:cNvPicPr>
            <a:picLocks noChangeAspect="1"/>
          </p:cNvPicPr>
          <p:nvPr/>
        </p:nvPicPr>
        <p:blipFill>
          <a:blip r:embed="rId3"/>
          <a:stretch>
            <a:fillRect/>
          </a:stretch>
        </p:blipFill>
        <p:spPr>
          <a:xfrm>
            <a:off x="457200" y="696039"/>
            <a:ext cx="8074025" cy="4447461"/>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62</a:t>
            </a:fld>
            <a:endParaRPr lang="en-US"/>
          </a:p>
        </p:txBody>
      </p:sp>
    </p:spTree>
    <p:extLst>
      <p:ext uri="{BB962C8B-B14F-4D97-AF65-F5344CB8AC3E}">
        <p14:creationId xmlns:p14="http://schemas.microsoft.com/office/powerpoint/2010/main" val="8861927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63</a:t>
            </a:fld>
            <a:endParaRPr lang="en-US"/>
          </a:p>
        </p:txBody>
      </p:sp>
    </p:spTree>
    <p:extLst>
      <p:ext uri="{BB962C8B-B14F-4D97-AF65-F5344CB8AC3E}">
        <p14:creationId xmlns:p14="http://schemas.microsoft.com/office/powerpoint/2010/main" val="9273039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27535517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65</a:t>
            </a:fld>
            <a:endParaRPr lang="en-US"/>
          </a:p>
        </p:txBody>
      </p:sp>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3" name="Content Placeholder 2">
            <a:extLst>
              <a:ext uri="{FF2B5EF4-FFF2-40B4-BE49-F238E27FC236}">
                <a16:creationId xmlns:a16="http://schemas.microsoft.com/office/drawing/2014/main" id="{11515658-28CE-8542-9E26-B8547173C854}"/>
              </a:ext>
            </a:extLst>
          </p:cNvPr>
          <p:cNvSpPr>
            <a:spLocks noGrp="1"/>
          </p:cNvSpPr>
          <p:nvPr>
            <p:ph idx="1"/>
          </p:nvPr>
        </p:nvSpPr>
        <p:spPr>
          <a:xfrm>
            <a:off x="457200" y="1150937"/>
            <a:ext cx="7616825" cy="538716"/>
          </a:xfrm>
        </p:spPr>
        <p:txBody>
          <a:bodyPr/>
          <a:lstStyle/>
          <a:p>
            <a:r>
              <a:rPr lang="en-US" dirty="0"/>
              <a:t>The optimal treatment strategy is the one that maximizes the expected net monetary benefit (NMB)</a:t>
            </a:r>
          </a:p>
          <a:p>
            <a:endParaRPr lang="en-US" dirty="0"/>
          </a:p>
          <a:p>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F79821-6E34-9042-B4A7-2E6DA4B06A3A}"/>
                  </a:ext>
                </a:extLst>
              </p:cNvPr>
              <p:cNvSpPr txBox="1"/>
              <p:nvPr/>
            </p:nvSpPr>
            <p:spPr>
              <a:xfrm>
                <a:off x="884895" y="1798173"/>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𝑵𝑴𝑩</m:t>
                      </m:r>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𝒋</m:t>
                          </m:r>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𝒆</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oMath>
                  </m:oMathPara>
                </a14:m>
                <a:endParaRPr lang="en-US" sz="1600" b="1" dirty="0" err="1">
                  <a:solidFill>
                    <a:schemeClr val="tx1"/>
                  </a:solidFill>
                </a:endParaRPr>
              </a:p>
            </p:txBody>
          </p:sp>
        </mc:Choice>
        <mc:Fallback xmlns="">
          <p:sp>
            <p:nvSpPr>
              <p:cNvPr id="14" name="TextBox 13">
                <a:extLst>
                  <a:ext uri="{FF2B5EF4-FFF2-40B4-BE49-F238E27FC236}">
                    <a16:creationId xmlns:a16="http://schemas.microsoft.com/office/drawing/2014/main" id="{C5F79821-6E34-9042-B4A7-2E6DA4B06A3A}"/>
                  </a:ext>
                </a:extLst>
              </p:cNvPr>
              <p:cNvSpPr txBox="1">
                <a:spLocks noRot="1" noChangeAspect="1" noMove="1" noResize="1" noEditPoints="1" noAdjustHandles="1" noChangeArrowheads="1" noChangeShapeType="1" noTextEdit="1"/>
              </p:cNvSpPr>
              <p:nvPr/>
            </p:nvSpPr>
            <p:spPr>
              <a:xfrm>
                <a:off x="884895" y="1798173"/>
                <a:ext cx="3107635" cy="366665"/>
              </a:xfrm>
              <a:prstGeom prst="rect">
                <a:avLst/>
              </a:prstGeom>
              <a:blipFill>
                <a:blip r:embed="rId2"/>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98F4C35-84C3-4449-A8EB-AF04F33C1705}"/>
              </a:ext>
            </a:extLst>
          </p:cNvPr>
          <p:cNvSpPr txBox="1"/>
          <p:nvPr/>
        </p:nvSpPr>
        <p:spPr>
          <a:xfrm>
            <a:off x="1358348" y="3061252"/>
            <a:ext cx="914400" cy="914400"/>
          </a:xfrm>
          <a:prstGeom prst="rect">
            <a:avLst/>
          </a:prstGeom>
          <a:noFill/>
        </p:spPr>
        <p:txBody>
          <a:bodyPr wrap="none" lIns="0" tIns="0" rIns="0" bIns="0" rtlCol="0">
            <a:noAutofit/>
          </a:bodyPr>
          <a:lstStyle/>
          <a:p>
            <a:endParaRPr lang="en-US" sz="1600" dirty="0" err="1">
              <a:solidFill>
                <a:schemeClr val="tx1"/>
              </a:solidFill>
            </a:endParaRPr>
          </a:p>
        </p:txBody>
      </p:sp>
      <p:sp>
        <p:nvSpPr>
          <p:cNvPr id="20" name="Rectangle 19">
            <a:extLst>
              <a:ext uri="{FF2B5EF4-FFF2-40B4-BE49-F238E27FC236}">
                <a16:creationId xmlns:a16="http://schemas.microsoft.com/office/drawing/2014/main" id="{E209405B-1BA6-A444-900D-BA4CD9625CC1}"/>
              </a:ext>
            </a:extLst>
          </p:cNvPr>
          <p:cNvSpPr/>
          <p:nvPr/>
        </p:nvSpPr>
        <p:spPr>
          <a:xfrm>
            <a:off x="2749288" y="2068741"/>
            <a:ext cx="645987" cy="276999"/>
          </a:xfrm>
          <a:prstGeom prst="rect">
            <a:avLst/>
          </a:prstGeom>
        </p:spPr>
        <p:txBody>
          <a:bodyPr wrap="square">
            <a:spAutoFit/>
          </a:bodyPr>
          <a:lstStyle/>
          <a:p>
            <a:r>
              <a:rPr lang="en-US" sz="600" i="1" dirty="0">
                <a:solidFill>
                  <a:srgbClr val="002060"/>
                </a:solidFill>
              </a:rPr>
              <a:t>Willingness to pay</a:t>
            </a:r>
          </a:p>
        </p:txBody>
      </p:sp>
      <p:sp>
        <p:nvSpPr>
          <p:cNvPr id="22" name="Rectangle 21">
            <a:extLst>
              <a:ext uri="{FF2B5EF4-FFF2-40B4-BE49-F238E27FC236}">
                <a16:creationId xmlns:a16="http://schemas.microsoft.com/office/drawing/2014/main" id="{982A519A-AA5F-1045-B306-5728BEAC9306}"/>
              </a:ext>
            </a:extLst>
          </p:cNvPr>
          <p:cNvSpPr/>
          <p:nvPr/>
        </p:nvSpPr>
        <p:spPr>
          <a:xfrm>
            <a:off x="2190371" y="2052786"/>
            <a:ext cx="725502" cy="276999"/>
          </a:xfrm>
          <a:prstGeom prst="rect">
            <a:avLst/>
          </a:prstGeom>
        </p:spPr>
        <p:txBody>
          <a:bodyPr wrap="square">
            <a:spAutoFit/>
          </a:bodyPr>
          <a:lstStyle/>
          <a:p>
            <a:r>
              <a:rPr lang="en-US" sz="600" i="1" dirty="0">
                <a:solidFill>
                  <a:srgbClr val="002060"/>
                </a:solidFill>
              </a:rPr>
              <a:t>Effectiveness (e.g., QALYs)</a:t>
            </a:r>
          </a:p>
        </p:txBody>
      </p:sp>
      <p:sp>
        <p:nvSpPr>
          <p:cNvPr id="23" name="Rectangle 22">
            <a:extLst>
              <a:ext uri="{FF2B5EF4-FFF2-40B4-BE49-F238E27FC236}">
                <a16:creationId xmlns:a16="http://schemas.microsoft.com/office/drawing/2014/main" id="{D556D825-A8FD-644B-BCBF-B8BA0F88BDF0}"/>
              </a:ext>
            </a:extLst>
          </p:cNvPr>
          <p:cNvSpPr/>
          <p:nvPr/>
        </p:nvSpPr>
        <p:spPr>
          <a:xfrm>
            <a:off x="3339438" y="2075977"/>
            <a:ext cx="400467" cy="184666"/>
          </a:xfrm>
          <a:prstGeom prst="rect">
            <a:avLst/>
          </a:prstGeom>
        </p:spPr>
        <p:txBody>
          <a:bodyPr wrap="square">
            <a:spAutoFit/>
          </a:bodyPr>
          <a:lstStyle/>
          <a:p>
            <a:r>
              <a:rPr lang="en-US" sz="600" i="1" dirty="0">
                <a:solidFill>
                  <a:srgbClr val="002060"/>
                </a:solidFill>
              </a:rPr>
              <a:t>Costs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4E0CF063-B3CD-624D-9A32-9D7BF3113C29}"/>
                  </a:ext>
                </a:extLst>
              </p:cNvPr>
              <p:cNvSpPr/>
              <p:nvPr/>
            </p:nvSpPr>
            <p:spPr>
              <a:xfrm>
                <a:off x="4607517" y="1807130"/>
                <a:ext cx="1960260" cy="400110"/>
              </a:xfrm>
              <a:prstGeom prst="rect">
                <a:avLst/>
              </a:prstGeom>
            </p:spPr>
            <p:txBody>
              <a:bodyPr wrap="square">
                <a:spAutoFit/>
              </a:bodyPr>
              <a:lstStyle/>
              <a:p>
                <a:r>
                  <a:rPr lang="en-US" sz="1000" i="1" dirty="0">
                    <a:solidFill>
                      <a:srgbClr val="002060"/>
                    </a:solidFill>
                  </a:rPr>
                  <a:t>j indexes a treatment strategy</a:t>
                </a:r>
              </a:p>
              <a:p>
                <a14:m>
                  <m:oMath xmlns:m="http://schemas.openxmlformats.org/officeDocument/2006/math">
                    <m:r>
                      <a:rPr lang="en-US" sz="1000" b="0" i="1" smtClean="0">
                        <a:solidFill>
                          <a:srgbClr val="002060"/>
                        </a:solidFill>
                        <a:latin typeface="Cambria Math" panose="02040503050406030204" pitchFamily="18" charset="0"/>
                      </a:rPr>
                      <m:t>𝜃</m:t>
                    </m:r>
                  </m:oMath>
                </a14:m>
                <a:r>
                  <a:rPr lang="en-US" sz="1000" i="1" dirty="0">
                    <a:solidFill>
                      <a:srgbClr val="002060"/>
                    </a:solidFill>
                  </a:rPr>
                  <a:t> indexes a parameter set</a:t>
                </a:r>
              </a:p>
            </p:txBody>
          </p:sp>
        </mc:Choice>
        <mc:Fallback xmlns="">
          <p:sp>
            <p:nvSpPr>
              <p:cNvPr id="24" name="Rectangle 23">
                <a:extLst>
                  <a:ext uri="{FF2B5EF4-FFF2-40B4-BE49-F238E27FC236}">
                    <a16:creationId xmlns:a16="http://schemas.microsoft.com/office/drawing/2014/main" id="{4E0CF063-B3CD-624D-9A32-9D7BF3113C29}"/>
                  </a:ext>
                </a:extLst>
              </p:cNvPr>
              <p:cNvSpPr>
                <a:spLocks noRot="1" noChangeAspect="1" noMove="1" noResize="1" noEditPoints="1" noAdjustHandles="1" noChangeArrowheads="1" noChangeShapeType="1" noTextEdit="1"/>
              </p:cNvSpPr>
              <p:nvPr/>
            </p:nvSpPr>
            <p:spPr>
              <a:xfrm>
                <a:off x="4607517" y="1807130"/>
                <a:ext cx="196026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C00B7B3-7BF8-1841-9456-2F4B089DA92F}"/>
                  </a:ext>
                </a:extLst>
              </p:cNvPr>
              <p:cNvSpPr txBox="1"/>
              <p:nvPr/>
            </p:nvSpPr>
            <p:spPr>
              <a:xfrm>
                <a:off x="814658" y="2513878"/>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𝒋</m:t>
                          </m:r>
                        </m:e>
                        <m:sup>
                          <m:r>
                            <a:rPr lang="en-US" sz="1600" b="1" i="1" smtClean="0">
                              <a:solidFill>
                                <a:schemeClr val="tx1"/>
                              </a:solidFill>
                              <a:latin typeface="Cambria Math" panose="02040503050406030204" pitchFamily="18" charset="0"/>
                            </a:rPr>
                            <m:t>∗</m:t>
                          </m:r>
                        </m:sup>
                      </m:sSup>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𝒂𝒓𝒈𝒎𝒂</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𝒙</m:t>
                          </m:r>
                        </m:e>
                        <m:sub>
                          <m:r>
                            <a:rPr lang="en-US" sz="1600" b="1" i="1" smtClean="0">
                              <a:solidFill>
                                <a:schemeClr val="tx1"/>
                              </a:solidFill>
                              <a:latin typeface="Cambria Math" panose="02040503050406030204" pitchFamily="18" charset="0"/>
                            </a:rPr>
                            <m:t>𝒋</m:t>
                          </m:r>
                        </m:sub>
                      </m:sSub>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0" smtClean="0">
                          <a:solidFill>
                            <a:schemeClr val="tx1"/>
                          </a:solidFill>
                          <a:latin typeface="Cambria Math" panose="02040503050406030204" pitchFamily="18" charset="0"/>
                        </a:rPr>
                        <m:t>[</m:t>
                      </m:r>
                      <m:r>
                        <a:rPr lang="en-US" sz="1600" b="1" i="0" smtClean="0">
                          <a:solidFill>
                            <a:schemeClr val="tx1"/>
                          </a:solidFill>
                          <a:latin typeface="Cambria Math" panose="02040503050406030204" pitchFamily="18" charset="0"/>
                        </a:rPr>
                        <m:t>𝐍𝐌𝐁</m:t>
                      </m:r>
                      <m:d>
                        <m:dPr>
                          <m:ctrlPr>
                            <a:rPr lang="en-US" sz="1600" b="1" i="1" smtClean="0">
                              <a:solidFill>
                                <a:schemeClr val="tx1"/>
                              </a:solidFill>
                              <a:latin typeface="Cambria Math" panose="02040503050406030204" pitchFamily="18" charset="0"/>
                            </a:rPr>
                          </m:ctrlPr>
                        </m:dPr>
                        <m:e>
                          <m:r>
                            <a:rPr lang="en-US" sz="1600" b="1" i="0" smtClean="0">
                              <a:solidFill>
                                <a:schemeClr val="tx1"/>
                              </a:solidFill>
                              <a:latin typeface="Cambria Math" panose="02040503050406030204" pitchFamily="18" charset="0"/>
                            </a:rPr>
                            <m:t>𝐣</m:t>
                          </m:r>
                          <m:r>
                            <a:rPr lang="en-US" sz="1600" b="1" i="0"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oMath>
                  </m:oMathPara>
                </a14:m>
                <a:endParaRPr lang="en-US" sz="1600" b="1" dirty="0" err="1">
                  <a:solidFill>
                    <a:schemeClr val="tx1"/>
                  </a:solidFill>
                </a:endParaRPr>
              </a:p>
            </p:txBody>
          </p:sp>
        </mc:Choice>
        <mc:Fallback xmlns="">
          <p:sp>
            <p:nvSpPr>
              <p:cNvPr id="25" name="TextBox 24">
                <a:extLst>
                  <a:ext uri="{FF2B5EF4-FFF2-40B4-BE49-F238E27FC236}">
                    <a16:creationId xmlns:a16="http://schemas.microsoft.com/office/drawing/2014/main" id="{EC00B7B3-7BF8-1841-9456-2F4B089DA92F}"/>
                  </a:ext>
                </a:extLst>
              </p:cNvPr>
              <p:cNvSpPr txBox="1">
                <a:spLocks noRot="1" noChangeAspect="1" noMove="1" noResize="1" noEditPoints="1" noAdjustHandles="1" noChangeArrowheads="1" noChangeShapeType="1" noTextEdit="1"/>
              </p:cNvSpPr>
              <p:nvPr/>
            </p:nvSpPr>
            <p:spPr>
              <a:xfrm>
                <a:off x="814658" y="2513878"/>
                <a:ext cx="3107635" cy="366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50945E6-928A-194F-BC09-2F05A4D8798E}"/>
                  </a:ext>
                </a:extLst>
              </p:cNvPr>
              <p:cNvSpPr/>
              <p:nvPr/>
            </p:nvSpPr>
            <p:spPr>
              <a:xfrm>
                <a:off x="4607516" y="2460654"/>
                <a:ext cx="2246507" cy="400110"/>
              </a:xfrm>
              <a:prstGeom prst="rect">
                <a:avLst/>
              </a:prstGeom>
            </p:spPr>
            <p:txBody>
              <a:bodyPr wrap="square">
                <a:spAutoFit/>
              </a:bodyPr>
              <a:lstStyle/>
              <a:p>
                <a:r>
                  <a:rPr lang="en-US" sz="1000" i="1" dirty="0">
                    <a:solidFill>
                      <a:srgbClr val="002060"/>
                    </a:solidFill>
                  </a:rPr>
                  <a:t>j* is treatment with highest NMB averaged across all sets of </a:t>
                </a:r>
                <a14:m>
                  <m:oMath xmlns:m="http://schemas.openxmlformats.org/officeDocument/2006/math">
                    <m:r>
                      <a:rPr lang="en-US" sz="1000" i="1">
                        <a:solidFill>
                          <a:srgbClr val="002060"/>
                        </a:solidFill>
                        <a:latin typeface="Cambria Math" panose="02040503050406030204" pitchFamily="18" charset="0"/>
                      </a:rPr>
                      <m:t>𝜃</m:t>
                    </m:r>
                  </m:oMath>
                </a14:m>
                <a:endParaRPr lang="en-US" sz="1000" i="1" dirty="0">
                  <a:solidFill>
                    <a:srgbClr val="002060"/>
                  </a:solidFill>
                </a:endParaRPr>
              </a:p>
            </p:txBody>
          </p:sp>
        </mc:Choice>
        <mc:Fallback xmlns="">
          <p:sp>
            <p:nvSpPr>
              <p:cNvPr id="26" name="Rectangle 25">
                <a:extLst>
                  <a:ext uri="{FF2B5EF4-FFF2-40B4-BE49-F238E27FC236}">
                    <a16:creationId xmlns:a16="http://schemas.microsoft.com/office/drawing/2014/main" id="{A50945E6-928A-194F-BC09-2F05A4D8798E}"/>
                  </a:ext>
                </a:extLst>
              </p:cNvPr>
              <p:cNvSpPr>
                <a:spLocks noRot="1" noChangeAspect="1" noMove="1" noResize="1" noEditPoints="1" noAdjustHandles="1" noChangeArrowheads="1" noChangeShapeType="1" noTextEdit="1"/>
              </p:cNvSpPr>
              <p:nvPr/>
            </p:nvSpPr>
            <p:spPr>
              <a:xfrm>
                <a:off x="4607516" y="2460654"/>
                <a:ext cx="2246507" cy="400110"/>
              </a:xfrm>
              <a:prstGeom prst="rect">
                <a:avLst/>
              </a:prstGeom>
              <a:blipFill>
                <a:blip r:embed="rId5"/>
                <a:stretch>
                  <a:fillRect b="-6250"/>
                </a:stretch>
              </a:blipFill>
            </p:spPr>
            <p:txBody>
              <a:bodyPr/>
              <a:lstStyle/>
              <a:p>
                <a:r>
                  <a:rPr lang="en-US">
                    <a:noFill/>
                  </a:rPr>
                  <a:t> </a:t>
                </a:r>
              </a:p>
            </p:txBody>
          </p:sp>
        </mc:Fallback>
      </mc:AlternateContent>
      <p:sp>
        <p:nvSpPr>
          <p:cNvPr id="27" name="Content Placeholder 2">
            <a:extLst>
              <a:ext uri="{FF2B5EF4-FFF2-40B4-BE49-F238E27FC236}">
                <a16:creationId xmlns:a16="http://schemas.microsoft.com/office/drawing/2014/main" id="{5580BC49-3222-CF40-9BE5-F5629BC8418A}"/>
              </a:ext>
            </a:extLst>
          </p:cNvPr>
          <p:cNvSpPr txBox="1">
            <a:spLocks/>
          </p:cNvSpPr>
          <p:nvPr/>
        </p:nvSpPr>
        <p:spPr>
          <a:xfrm>
            <a:off x="476813" y="3076426"/>
            <a:ext cx="7616825" cy="53871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Can also assess optimal strategy using incremental cost-effectiveness ratio (ICER). Treatment 1 is preferred to treatment 0 if</a:t>
            </a:r>
            <a:r>
              <a:rPr lang="en-US" b="1" baseline="30000" dirty="0"/>
              <a:t>1</a:t>
            </a:r>
            <a:endParaRPr lang="en-US" dirty="0"/>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AA824B7-3992-3944-AC39-FFE486AE2933}"/>
                  </a:ext>
                </a:extLst>
              </p:cNvPr>
              <p:cNvSpPr txBox="1"/>
              <p:nvPr/>
            </p:nvSpPr>
            <p:spPr>
              <a:xfrm>
                <a:off x="682770" y="3804870"/>
                <a:ext cx="3107635" cy="61605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&gt;</m:t>
                      </m:r>
                      <m:f>
                        <m:fPr>
                          <m:ctrlPr>
                            <a:rPr lang="en-US" sz="1600" b="1" i="1" smtClean="0">
                              <a:solidFill>
                                <a:schemeClr val="tx1"/>
                              </a:solidFill>
                              <a:latin typeface="Cambria Math" panose="02040503050406030204" pitchFamily="18" charset="0"/>
                            </a:rPr>
                          </m:ctrlPr>
                        </m:fPr>
                        <m:num>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𝟏</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𝟎</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num>
                        <m:den>
                          <m:sSub>
                            <m:sSubPr>
                              <m:ctrlPr>
                                <a:rPr lang="en-US" sz="1600" b="1" i="1">
                                  <a:latin typeface="Cambria Math" panose="02040503050406030204" pitchFamily="18" charset="0"/>
                                </a:rPr>
                              </m:ctrlPr>
                            </m:sSubPr>
                            <m:e>
                              <m:r>
                                <a:rPr lang="en-US" sz="1600" b="1" i="1">
                                  <a:latin typeface="Cambria Math" panose="02040503050406030204" pitchFamily="18" charset="0"/>
                                </a:rPr>
                                <m:t>𝑬</m:t>
                              </m:r>
                            </m:e>
                            <m:sub>
                              <m:r>
                                <a:rPr lang="en-US" sz="1600" b="1" i="1">
                                  <a:latin typeface="Cambria Math" panose="02040503050406030204" pitchFamily="18" charset="0"/>
                                </a:rPr>
                                <m:t>𝜽</m:t>
                              </m:r>
                            </m:sub>
                          </m:sSub>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𝟏</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𝟎</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den>
                      </m:f>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𝑰𝑪𝑬𝑹</m:t>
                      </m:r>
                    </m:oMath>
                  </m:oMathPara>
                </a14:m>
                <a:endParaRPr lang="en-US" sz="1600" b="1" dirty="0" err="1">
                  <a:solidFill>
                    <a:schemeClr val="tx1"/>
                  </a:solidFill>
                </a:endParaRPr>
              </a:p>
            </p:txBody>
          </p:sp>
        </mc:Choice>
        <mc:Fallback xmlns="">
          <p:sp>
            <p:nvSpPr>
              <p:cNvPr id="28" name="TextBox 27">
                <a:extLst>
                  <a:ext uri="{FF2B5EF4-FFF2-40B4-BE49-F238E27FC236}">
                    <a16:creationId xmlns:a16="http://schemas.microsoft.com/office/drawing/2014/main" id="{9AA824B7-3992-3944-AC39-FFE486AE2933}"/>
                  </a:ext>
                </a:extLst>
              </p:cNvPr>
              <p:cNvSpPr txBox="1">
                <a:spLocks noRot="1" noChangeAspect="1" noMove="1" noResize="1" noEditPoints="1" noAdjustHandles="1" noChangeArrowheads="1" noChangeShapeType="1" noTextEdit="1"/>
              </p:cNvSpPr>
              <p:nvPr/>
            </p:nvSpPr>
            <p:spPr>
              <a:xfrm>
                <a:off x="682770" y="3804870"/>
                <a:ext cx="3107635" cy="616055"/>
              </a:xfrm>
              <a:prstGeom prst="rect">
                <a:avLst/>
              </a:prstGeom>
              <a:blipFill>
                <a:blip r:embed="rId6"/>
                <a:stretch>
                  <a:fillRect t="-4167"/>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7E09F7C6-08DC-DE4F-9A12-28C2D4CDD5F1}"/>
              </a:ext>
            </a:extLst>
          </p:cNvPr>
          <p:cNvSpPr txBox="1"/>
          <p:nvPr/>
        </p:nvSpPr>
        <p:spPr>
          <a:xfrm>
            <a:off x="179880" y="4661609"/>
            <a:ext cx="8383676" cy="481891"/>
          </a:xfrm>
          <a:prstGeom prst="rect">
            <a:avLst/>
          </a:prstGeom>
          <a:noFill/>
        </p:spPr>
        <p:txBody>
          <a:bodyPr wrap="square" lIns="0" tIns="0" rIns="0" bIns="0" rtlCol="0">
            <a:noAutofit/>
          </a:bodyPr>
          <a:lstStyle/>
          <a:p>
            <a:r>
              <a:rPr lang="en-US" sz="1000" i="1" baseline="30000" dirty="0">
                <a:solidFill>
                  <a:schemeClr val="tx1"/>
                </a:solidFill>
              </a:rPr>
              <a:t>1</a:t>
            </a:r>
            <a:r>
              <a:rPr lang="en-US" sz="1000" i="1" dirty="0">
                <a:solidFill>
                  <a:schemeClr val="tx1"/>
                </a:solidFill>
              </a:rPr>
              <a:t>Only true if both incremental costs (numerator) and incremental effectiveness (denominator) are both positive. Treatment 1 dominates treatment 0 if </a:t>
            </a:r>
            <a:r>
              <a:rPr lang="en-US" sz="1000" i="1" dirty="0"/>
              <a:t>it is more effective and less costly. Treatment 1 is dominated by</a:t>
            </a:r>
            <a:r>
              <a:rPr lang="en-US" sz="1000" dirty="0"/>
              <a:t> treatment 0</a:t>
            </a:r>
            <a:r>
              <a:rPr lang="en-US" sz="1000" i="1" dirty="0"/>
              <a:t> if it is less effective and more costly. </a:t>
            </a:r>
            <a:r>
              <a:rPr lang="en-US" sz="1000" i="1" dirty="0">
                <a:solidFill>
                  <a:schemeClr val="tx1"/>
                </a:solidFill>
              </a:rPr>
              <a:t>Treatment 1 is preferred to treatment 0 if it is less costly and less effective when k &lt; ICER.</a:t>
            </a:r>
            <a:endParaRPr lang="en-US" sz="1000" i="1" baseline="30000" dirty="0">
              <a:solidFill>
                <a:schemeClr val="tx1"/>
              </a:solidFill>
            </a:endParaRPr>
          </a:p>
        </p:txBody>
      </p:sp>
    </p:spTree>
    <p:extLst>
      <p:ext uri="{BB962C8B-B14F-4D97-AF65-F5344CB8AC3E}">
        <p14:creationId xmlns:p14="http://schemas.microsoft.com/office/powerpoint/2010/main" val="273514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66</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[cycle != 0,</a:t>
            </a:r>
          </a:p>
          <a:p>
            <a:r>
              <a:rPr lang="en-US" sz="1100" dirty="0">
                <a:solidFill>
                  <a:srgbClr val="0070C0"/>
                </a:solidFill>
                <a:latin typeface="Lucida Console" panose="020B0609040504020204" pitchFamily="49" charset="0"/>
              </a:rPr>
              <a:t>                  </a:t>
            </a:r>
            <a:r>
              <a:rPr lang="en-US" sz="1100" dirty="0">
                <a:latin typeface="Lucida Console" panose="020B0609040504020204" pitchFamily="49" charset="0"/>
              </a:rPr>
              <a:t>.(</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ce_out</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23.30567 372636.3</a:t>
            </a:r>
          </a:p>
          <a:p>
            <a:r>
              <a:rPr lang="en-US" sz="1100" dirty="0">
                <a:latin typeface="Lucida Console" panose="020B0609040504020204" pitchFamily="49" charset="0"/>
              </a:rPr>
              <a:t>   2:      1      SOC 21.36614 103030.7</a:t>
            </a:r>
          </a:p>
          <a:p>
            <a:r>
              <a:rPr lang="en-US" sz="1100" dirty="0">
                <a:latin typeface="Lucida Console" panose="020B0609040504020204" pitchFamily="49" charset="0"/>
              </a:rPr>
              <a:t>   3:      2      New 23.49382 380159.8</a:t>
            </a:r>
          </a:p>
          <a:p>
            <a:r>
              <a:rPr lang="en-US" sz="1100" dirty="0">
                <a:latin typeface="Lucida Console" panose="020B0609040504020204" pitchFamily="49" charset="0"/>
              </a:rPr>
              <a:t>   4:      2      SOC 22.71959 104017.1</a:t>
            </a:r>
          </a:p>
          <a:p>
            <a:r>
              <a:rPr lang="en-US" sz="1100" dirty="0">
                <a:latin typeface="Lucida Console" panose="020B0609040504020204" pitchFamily="49" charset="0"/>
              </a:rPr>
              <a:t>   5:      3      New 23.35243 463270.5</a:t>
            </a:r>
          </a:p>
          <a:p>
            <a:r>
              <a:rPr lang="en-US" sz="1100" dirty="0">
                <a:latin typeface="Lucida Console" panose="020B0609040504020204" pitchFamily="49" charset="0"/>
              </a:rPr>
              <a:t>  ---                                  </a:t>
            </a:r>
          </a:p>
          <a:p>
            <a:r>
              <a:rPr lang="en-US" sz="1100" dirty="0">
                <a:latin typeface="Lucida Console" panose="020B0609040504020204" pitchFamily="49" charset="0"/>
              </a:rPr>
              <a:t>1996:    998      SOC 20.63295 166641.1</a:t>
            </a:r>
          </a:p>
          <a:p>
            <a:r>
              <a:rPr lang="en-US" sz="1100" dirty="0">
                <a:latin typeface="Lucida Console" panose="020B0609040504020204" pitchFamily="49" charset="0"/>
              </a:rPr>
              <a:t>1997:    999      New 21.82111 356686.6</a:t>
            </a:r>
          </a:p>
          <a:p>
            <a:r>
              <a:rPr lang="en-US" sz="1100" dirty="0">
                <a:latin typeface="Lucida Console" panose="020B0609040504020204" pitchFamily="49" charset="0"/>
              </a:rPr>
              <a:t>1998:    999      SOC 19.58578 104643.0</a:t>
            </a:r>
          </a:p>
          <a:p>
            <a:r>
              <a:rPr lang="en-US" sz="1100" dirty="0">
                <a:latin typeface="Lucida Console" panose="020B0609040504020204" pitchFamily="49" charset="0"/>
              </a:rPr>
              <a:t>1999:   1000      New 23.03594 559476.0</a:t>
            </a:r>
          </a:p>
          <a:p>
            <a:r>
              <a:rPr lang="en-US" sz="1100" dirty="0">
                <a:latin typeface="Lucida Console" panose="020B0609040504020204" pitchFamily="49" charset="0"/>
              </a:rPr>
              <a:t>2000:   1000      SOC 21.79923 320811.6</a:t>
            </a:r>
          </a:p>
        </p:txBody>
      </p:sp>
    </p:spTree>
    <p:extLst>
      <p:ext uri="{BB962C8B-B14F-4D97-AF65-F5344CB8AC3E}">
        <p14:creationId xmlns:p14="http://schemas.microsoft.com/office/powerpoint/2010/main" val="14754948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67</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498633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ce_out_wider</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ce_out_wider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23.30567   21.36614   372636.3  103030.72</a:t>
            </a:r>
          </a:p>
          <a:p>
            <a:r>
              <a:rPr lang="en-US" sz="1100" dirty="0">
                <a:latin typeface="Lucida Console" panose="020B0609040504020204" pitchFamily="49" charset="0"/>
              </a:rPr>
              <a:t>   2:      2   23.49382   22.71959   380159.8  104017.07</a:t>
            </a:r>
          </a:p>
          <a:p>
            <a:r>
              <a:rPr lang="en-US" sz="1100" dirty="0">
                <a:latin typeface="Lucida Console" panose="020B0609040504020204" pitchFamily="49" charset="0"/>
              </a:rPr>
              <a:t>   3:      3   23.35243   21.81066   463270.5  207518.50</a:t>
            </a:r>
          </a:p>
          <a:p>
            <a:r>
              <a:rPr lang="en-US" sz="1100" dirty="0">
                <a:latin typeface="Lucida Console" panose="020B0609040504020204" pitchFamily="49" charset="0"/>
              </a:rPr>
              <a:t>   4:      4   23.49622   21.45324   680491.2  474308.21</a:t>
            </a:r>
          </a:p>
          <a:p>
            <a:r>
              <a:rPr lang="en-US" sz="1100" dirty="0">
                <a:latin typeface="Lucida Console" panose="020B0609040504020204" pitchFamily="49" charset="0"/>
              </a:rPr>
              <a:t>   5:      5   24.11580   22.73777   492869.3  239480.34</a:t>
            </a:r>
          </a:p>
          <a:p>
            <a:r>
              <a:rPr lang="en-US" sz="1100" dirty="0">
                <a:latin typeface="Lucida Console" panose="020B0609040504020204" pitchFamily="49" charset="0"/>
              </a:rPr>
              <a:t>  ---                                                   </a:t>
            </a:r>
          </a:p>
          <a:p>
            <a:r>
              <a:rPr lang="en-US" sz="1100" dirty="0">
                <a:latin typeface="Lucida Console" panose="020B0609040504020204" pitchFamily="49" charset="0"/>
              </a:rPr>
              <a:t> 996:    996   23.05054   20.86090   578855.4  336586.31</a:t>
            </a:r>
          </a:p>
          <a:p>
            <a:r>
              <a:rPr lang="en-US" sz="1100" dirty="0">
                <a:latin typeface="Lucida Console" panose="020B0609040504020204" pitchFamily="49" charset="0"/>
              </a:rPr>
              <a:t> 997:    997   24.22340   22.48457   379255.5   93578.69</a:t>
            </a:r>
          </a:p>
          <a:p>
            <a:r>
              <a:rPr lang="en-US" sz="1100" dirty="0">
                <a:latin typeface="Lucida Console" panose="020B0609040504020204" pitchFamily="49" charset="0"/>
              </a:rPr>
              <a:t> 998:    998   22.22956   20.63295   452278.4  166641.12</a:t>
            </a:r>
          </a:p>
          <a:p>
            <a:r>
              <a:rPr lang="en-US" sz="1100" dirty="0">
                <a:latin typeface="Lucida Console" panose="020B0609040504020204" pitchFamily="49" charset="0"/>
              </a:rPr>
              <a:t> 999:    999   21.82111   19.58578   356686.6  104642.99</a:t>
            </a:r>
          </a:p>
          <a:p>
            <a:r>
              <a:rPr lang="en-US" sz="1100" dirty="0">
                <a:latin typeface="Lucida Console" panose="020B0609040504020204" pitchFamily="49" charset="0"/>
              </a:rPr>
              <a:t>1000:   1000   23.03594   21.79923   559476.0  320811.62</a:t>
            </a:r>
          </a:p>
        </p:txBody>
      </p:sp>
    </p:spTree>
    <p:extLst>
      <p:ext uri="{BB962C8B-B14F-4D97-AF65-F5344CB8AC3E}">
        <p14:creationId xmlns:p14="http://schemas.microsoft.com/office/powerpoint/2010/main" val="27915775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68</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4148447"/>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127000.5</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430887"/>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1EEB24A1-1D10-C24F-B03A-13B7FDE041FA}"/>
              </a:ext>
            </a:extLst>
          </p:cNvPr>
          <p:cNvSpPr/>
          <p:nvPr/>
        </p:nvSpPr>
        <p:spPr>
          <a:xfrm>
            <a:off x="457199" y="4017642"/>
            <a:ext cx="4886326" cy="261610"/>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
        <p:nvSpPr>
          <p:cNvPr id="4" name="Rectangle 3">
            <a:extLst>
              <a:ext uri="{FF2B5EF4-FFF2-40B4-BE49-F238E27FC236}">
                <a16:creationId xmlns:a16="http://schemas.microsoft.com/office/drawing/2014/main" id="{90708A0A-1203-994A-9DFC-CB5BFB16AA55}"/>
              </a:ext>
            </a:extLst>
          </p:cNvPr>
          <p:cNvSpPr/>
          <p:nvPr/>
        </p:nvSpPr>
        <p:spPr>
          <a:xfrm>
            <a:off x="457199" y="1518292"/>
            <a:ext cx="6699987"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a:t>
            </a:r>
            <a:r>
              <a:rPr lang="en-US" sz="1100" dirty="0" err="1">
                <a:latin typeface="Lucida Console" panose="020B0609040504020204" pitchFamily="49" charset="0"/>
              </a:rPr>
              <a:t>idqalys</a:t>
            </a:r>
            <a:endParaRPr lang="en-US" sz="1100" dirty="0">
              <a:latin typeface="Lucida Console" panose="020B0609040504020204" pitchFamily="49" charset="0"/>
            </a:endParaRPr>
          </a:p>
          <a:p>
            <a:r>
              <a:rPr lang="en-US" sz="1100" dirty="0">
                <a:latin typeface="Lucida Console" panose="020B0609040504020204" pitchFamily="49" charset="0"/>
              </a:rPr>
              <a:t>   1:      1   23.30567   21.36614   372636.3  103030.72 269605.6 1.9395308</a:t>
            </a:r>
          </a:p>
          <a:p>
            <a:r>
              <a:rPr lang="en-US" sz="1100" dirty="0">
                <a:latin typeface="Lucida Console" panose="020B0609040504020204" pitchFamily="49" charset="0"/>
              </a:rPr>
              <a:t>   2:      2   23.49382   22.71959   380159.8  104017.07 276142.7 0.7742344</a:t>
            </a:r>
          </a:p>
          <a:p>
            <a:r>
              <a:rPr lang="en-US" sz="1100" dirty="0">
                <a:latin typeface="Lucida Console" panose="020B0609040504020204" pitchFamily="49" charset="0"/>
              </a:rPr>
              <a:t>   3:      3   23.35243   21.81066   463270.5  207518.50 255752.0 1.5417635</a:t>
            </a:r>
          </a:p>
          <a:p>
            <a:r>
              <a:rPr lang="en-US" sz="1100" dirty="0">
                <a:latin typeface="Lucida Console" panose="020B0609040504020204" pitchFamily="49" charset="0"/>
              </a:rPr>
              <a:t>   4:      4   23.49622   21.45324   680491.2  474308.21 206183.0 2.0429732</a:t>
            </a:r>
          </a:p>
          <a:p>
            <a:r>
              <a:rPr lang="en-US" sz="1100" dirty="0">
                <a:latin typeface="Lucida Console" panose="020B0609040504020204" pitchFamily="49" charset="0"/>
              </a:rPr>
              <a:t>   5:      5   24.11580   22.73777   492869.3  239480.34 253388.9 1.3780308</a:t>
            </a:r>
          </a:p>
          <a:p>
            <a:r>
              <a:rPr lang="en-US" sz="1100" dirty="0">
                <a:latin typeface="Lucida Console" panose="020B0609040504020204" pitchFamily="49" charset="0"/>
              </a:rPr>
              <a:t>  ---                                                                      </a:t>
            </a:r>
          </a:p>
          <a:p>
            <a:r>
              <a:rPr lang="en-US" sz="1100" dirty="0">
                <a:latin typeface="Lucida Console" panose="020B0609040504020204" pitchFamily="49" charset="0"/>
              </a:rPr>
              <a:t> 996:    996   23.05054   20.86090   578855.4  336586.31 242269.1 2.1896429</a:t>
            </a:r>
          </a:p>
          <a:p>
            <a:r>
              <a:rPr lang="en-US" sz="1100" dirty="0">
                <a:latin typeface="Lucida Console" panose="020B0609040504020204" pitchFamily="49" charset="0"/>
              </a:rPr>
              <a:t> 997:    997   24.22340   22.48457   379255.5   93578.69 285676.8 1.7388263</a:t>
            </a:r>
          </a:p>
          <a:p>
            <a:r>
              <a:rPr lang="en-US" sz="1100" dirty="0">
                <a:latin typeface="Lucida Console" panose="020B0609040504020204" pitchFamily="49" charset="0"/>
              </a:rPr>
              <a:t> 998:    998   22.22956   20.63295   452278.4  166641.12 285637.3 1.5966079</a:t>
            </a:r>
          </a:p>
          <a:p>
            <a:r>
              <a:rPr lang="en-US" sz="1100" dirty="0">
                <a:latin typeface="Lucida Console" panose="020B0609040504020204" pitchFamily="49" charset="0"/>
              </a:rPr>
              <a:t> 999:    999   21.82111   19.58578   356686.6  104642.99 252043.6 2.2353267</a:t>
            </a:r>
          </a:p>
          <a:p>
            <a:r>
              <a:rPr lang="en-US" sz="1100" dirty="0">
                <a:latin typeface="Lucida Console" panose="020B0609040504020204" pitchFamily="49" charset="0"/>
              </a:rPr>
              <a:t>1000:   1000   23.03594   21.79923   559476.0  320811.62 238664.4 1.2367111</a:t>
            </a:r>
          </a:p>
        </p:txBody>
      </p:sp>
      <p:sp>
        <p:nvSpPr>
          <p:cNvPr id="8" name="Rectangle 7">
            <a:extLst>
              <a:ext uri="{FF2B5EF4-FFF2-40B4-BE49-F238E27FC236}">
                <a16:creationId xmlns:a16="http://schemas.microsoft.com/office/drawing/2014/main" id="{C4CB8864-FB89-4344-AEBC-0C16300B8067}"/>
              </a:ext>
            </a:extLst>
          </p:cNvPr>
          <p:cNvSpPr/>
          <p:nvPr/>
        </p:nvSpPr>
        <p:spPr>
          <a:xfrm>
            <a:off x="5302393" y="1532580"/>
            <a:ext cx="1612757" cy="21236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795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57963-34D4-D041-8529-D588E9D44901}"/>
              </a:ext>
            </a:extLst>
          </p:cNvPr>
          <p:cNvSpPr>
            <a:spLocks noGrp="1"/>
          </p:cNvSpPr>
          <p:nvPr>
            <p:ph type="title"/>
          </p:nvPr>
        </p:nvSpPr>
        <p:spPr/>
        <p:txBody>
          <a:bodyPr/>
          <a:lstStyle/>
          <a:p>
            <a:r>
              <a:rPr lang="en-US" dirty="0" err="1"/>
              <a:t>RStudio</a:t>
            </a:r>
            <a:r>
              <a:rPr lang="en-US" dirty="0"/>
              <a:t> Cloud</a:t>
            </a:r>
          </a:p>
        </p:txBody>
      </p:sp>
      <p:sp>
        <p:nvSpPr>
          <p:cNvPr id="3" name="Slide Number Placeholder 2">
            <a:extLst>
              <a:ext uri="{FF2B5EF4-FFF2-40B4-BE49-F238E27FC236}">
                <a16:creationId xmlns:a16="http://schemas.microsoft.com/office/drawing/2014/main" id="{A851ECC0-5B5C-AC42-A874-1C79AD2A890B}"/>
              </a:ext>
            </a:extLst>
          </p:cNvPr>
          <p:cNvSpPr>
            <a:spLocks noGrp="1"/>
          </p:cNvSpPr>
          <p:nvPr>
            <p:ph type="sldNum" sz="quarter" idx="4"/>
          </p:nvPr>
        </p:nvSpPr>
        <p:spPr/>
        <p:txBody>
          <a:bodyPr/>
          <a:lstStyle/>
          <a:p>
            <a:fld id="{CF7A681D-9A53-0F41-890B-1BA01E4644AD}" type="slidenum">
              <a:rPr lang="en-US" smtClean="0"/>
              <a:pPr/>
              <a:t>6</a:t>
            </a:fld>
            <a:endParaRPr lang="en-US"/>
          </a:p>
        </p:txBody>
      </p:sp>
      <p:pic>
        <p:nvPicPr>
          <p:cNvPr id="7" name="Picture 6">
            <a:extLst>
              <a:ext uri="{FF2B5EF4-FFF2-40B4-BE49-F238E27FC236}">
                <a16:creationId xmlns:a16="http://schemas.microsoft.com/office/drawing/2014/main" id="{4B89E610-C421-2742-81C8-F35B4548EAE6}"/>
              </a:ext>
            </a:extLst>
          </p:cNvPr>
          <p:cNvPicPr>
            <a:picLocks noChangeAspect="1"/>
          </p:cNvPicPr>
          <p:nvPr/>
        </p:nvPicPr>
        <p:blipFill>
          <a:blip r:embed="rId2"/>
          <a:stretch>
            <a:fillRect/>
          </a:stretch>
        </p:blipFill>
        <p:spPr>
          <a:xfrm>
            <a:off x="357187" y="753986"/>
            <a:ext cx="8495070" cy="4389514"/>
          </a:xfrm>
          <a:prstGeom prst="rect">
            <a:avLst/>
          </a:prstGeom>
        </p:spPr>
      </p:pic>
    </p:spTree>
    <p:extLst>
      <p:ext uri="{BB962C8B-B14F-4D97-AF65-F5344CB8AC3E}">
        <p14:creationId xmlns:p14="http://schemas.microsoft.com/office/powerpoint/2010/main" val="3042501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69</a:t>
            </a:fld>
            <a:endParaRPr lang="en-US"/>
          </a:p>
        </p:txBody>
      </p:sp>
      <p:pic>
        <p:nvPicPr>
          <p:cNvPr id="8" name="Picture 7">
            <a:extLst>
              <a:ext uri="{FF2B5EF4-FFF2-40B4-BE49-F238E27FC236}">
                <a16:creationId xmlns:a16="http://schemas.microsoft.com/office/drawing/2014/main" id="{30AF608D-FE3B-5648-BE35-82C8432F000B}"/>
              </a:ext>
            </a:extLst>
          </p:cNvPr>
          <p:cNvPicPr>
            <a:picLocks noChangeAspect="1"/>
          </p:cNvPicPr>
          <p:nvPr/>
        </p:nvPicPr>
        <p:blipFill>
          <a:blip r:embed="rId2"/>
          <a:stretch>
            <a:fillRect/>
          </a:stretch>
        </p:blipFill>
        <p:spPr>
          <a:xfrm>
            <a:off x="1223962" y="796131"/>
            <a:ext cx="6741780" cy="4083050"/>
          </a:xfrm>
          <a:prstGeom prst="rect">
            <a:avLst/>
          </a:prstGeom>
        </p:spPr>
      </p:pic>
    </p:spTree>
    <p:extLst>
      <p:ext uri="{BB962C8B-B14F-4D97-AF65-F5344CB8AC3E}">
        <p14:creationId xmlns:p14="http://schemas.microsoft.com/office/powerpoint/2010/main" val="39361029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fontScale="92500"/>
          </a:bodyPr>
          <a:lstStyle/>
          <a:p>
            <a:r>
              <a:rPr lang="en-US" dirty="0"/>
              <a:t>CEA functions from </a:t>
            </a:r>
            <a:r>
              <a:rPr lang="en-US" dirty="0" err="1">
                <a:solidFill>
                  <a:schemeClr val="accent2"/>
                </a:solidFill>
                <a:latin typeface="Lucida Console" panose="020B0609040504020204" pitchFamily="49" charset="0"/>
                <a:ea typeface="+mj-ea"/>
              </a:rPr>
              <a:t>hesim</a:t>
            </a:r>
            <a:r>
              <a:rPr lang="en-US" dirty="0"/>
              <a:t> to summarize decision uncertainty and </a:t>
            </a:r>
            <a:r>
              <a:rPr lang="en-US" dirty="0">
                <a:latin typeface="Lucida Console" panose="020B0609040504020204" pitchFamily="49" charset="0"/>
              </a:rPr>
              <a:t>ggplot2</a:t>
            </a:r>
            <a:r>
              <a:rPr lang="en-US" dirty="0"/>
              <a:t> for visualization</a:t>
            </a:r>
          </a:p>
          <a:p>
            <a:endParaRPr lang="en-US" dirty="0"/>
          </a:p>
          <a:p>
            <a:endParaRPr lang="en-US" dirty="0"/>
          </a:p>
          <a:p>
            <a:r>
              <a:rPr lang="en-US" dirty="0"/>
              <a:t>CEA can be performed using the </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We will use these functions to analyze the distribution of costs and QALYs produced from the simulation of the semi-Markov CTSTM (a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a:t>
            </a:r>
            <a:r>
              <a:rPr lang="en-US" dirty="0" err="1">
                <a:solidFill>
                  <a:schemeClr val="accent2"/>
                </a:solidFill>
                <a:latin typeface="Lucida Console" panose="020B0609040504020204" pitchFamily="49" charset="0"/>
              </a:rPr>
              <a:t>ce</a:t>
            </a:r>
            <a:r>
              <a:rPr lang="en-US" dirty="0">
                <a:solidFill>
                  <a:schemeClr val="accent2"/>
                </a:solidFill>
                <a:latin typeface="Lucida Console" panose="020B0609040504020204" pitchFamily="49" charset="0"/>
              </a:rPr>
              <a:t> object</a:t>
            </a:r>
            <a:r>
              <a:rPr lang="en-US" dirty="0"/>
              <a:t>)</a:t>
            </a:r>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70</a:t>
            </a:fld>
            <a:endParaRPr lang="en-US"/>
          </a:p>
        </p:txBody>
      </p:sp>
      <p:sp>
        <p:nvSpPr>
          <p:cNvPr id="5" name="Rectangle 4">
            <a:extLst>
              <a:ext uri="{FF2B5EF4-FFF2-40B4-BE49-F238E27FC236}">
                <a16:creationId xmlns:a16="http://schemas.microsoft.com/office/drawing/2014/main" id="{5DB4A346-725B-D44B-800B-E7A41DC6089C}"/>
              </a:ext>
            </a:extLst>
          </p:cNvPr>
          <p:cNvSpPr/>
          <p:nvPr/>
        </p:nvSpPr>
        <p:spPr>
          <a:xfrm>
            <a:off x="4237394" y="1533586"/>
            <a:ext cx="4257676" cy="60016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library("</a:t>
            </a:r>
            <a:r>
              <a:rPr lang="en-US" sz="1100" dirty="0" err="1">
                <a:latin typeface="Lucida Console" panose="020B0609040504020204" pitchFamily="49" charset="0"/>
              </a:rPr>
              <a:t>hesim</a:t>
            </a:r>
            <a:r>
              <a:rPr lang="en-US" sz="1100" dirty="0">
                <a:latin typeface="Lucida Console" panose="020B0609040504020204" pitchFamily="49" charset="0"/>
              </a:rPr>
              <a:t>")</a:t>
            </a:r>
          </a:p>
          <a:p>
            <a:r>
              <a:rPr lang="en-US" sz="1100" dirty="0">
                <a:latin typeface="Lucida Console" panose="020B0609040504020204" pitchFamily="49" charset="0"/>
              </a:rPr>
              <a:t>library("ggplot2")</a:t>
            </a:r>
          </a:p>
          <a:p>
            <a:r>
              <a:rPr lang="en-US" sz="1100" dirty="0" err="1">
                <a:latin typeface="Lucida Console" panose="020B0609040504020204" pitchFamily="49" charset="0"/>
              </a:rPr>
              <a:t>theme_set</a:t>
            </a:r>
            <a:r>
              <a:rPr lang="en-US" sz="1100" dirty="0">
                <a:latin typeface="Lucida Console" panose="020B0609040504020204" pitchFamily="49" charset="0"/>
              </a:rPr>
              <a:t>(</a:t>
            </a:r>
            <a:r>
              <a:rPr lang="en-US" sz="1100" dirty="0" err="1">
                <a:latin typeface="Lucida Console" panose="020B0609040504020204" pitchFamily="49" charset="0"/>
              </a:rPr>
              <a:t>theme_minimal</a:t>
            </a:r>
            <a:r>
              <a:rPr lang="en-US" sz="1100" dirty="0">
                <a:latin typeface="Lucida Console" panose="020B0609040504020204" pitchFamily="49" charset="0"/>
              </a:rPr>
              <a:t>()) # Set ggplot2 theme</a:t>
            </a:r>
          </a:p>
        </p:txBody>
      </p:sp>
    </p:spTree>
    <p:extLst>
      <p:ext uri="{BB962C8B-B14F-4D97-AF65-F5344CB8AC3E}">
        <p14:creationId xmlns:p14="http://schemas.microsoft.com/office/powerpoint/2010/main" val="37339996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71</a:t>
            </a:fld>
            <a:endParaRPr lang="en-US"/>
          </a:p>
        </p:txBody>
      </p:sp>
      <p:sp>
        <p:nvSpPr>
          <p:cNvPr id="5" name="Rectangle 4">
            <a:extLst>
              <a:ext uri="{FF2B5EF4-FFF2-40B4-BE49-F238E27FC236}">
                <a16:creationId xmlns:a16="http://schemas.microsoft.com/office/drawing/2014/main" id="{B0CB7692-4B14-7744-B32E-AE3F138B58B3}"/>
              </a:ext>
            </a:extLst>
          </p:cNvPr>
          <p:cNvSpPr/>
          <p:nvPr/>
        </p:nvSpPr>
        <p:spPr>
          <a:xfrm>
            <a:off x="457201" y="938943"/>
            <a:ext cx="354517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latin typeface="Lucida Console" panose="020B0609040504020204" pitchFamily="49" charset="0"/>
              </a:rPr>
              <a:t>ce_sim.rds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8779B9-4E8B-664F-A16C-F663EF4E46F0}"/>
              </a:ext>
            </a:extLst>
          </p:cNvPr>
          <p:cNvSpPr/>
          <p:nvPr/>
        </p:nvSpPr>
        <p:spPr>
          <a:xfrm>
            <a:off x="4265612" y="494546"/>
            <a:ext cx="4565415" cy="4247317"/>
          </a:xfrm>
          <a:prstGeom prst="rect">
            <a:avLst/>
          </a:prstGeom>
        </p:spPr>
        <p:txBody>
          <a:bodyPr wrap="square">
            <a:spAutoFit/>
          </a:bodyPr>
          <a:lstStyle/>
          <a:p>
            <a:r>
              <a:rPr lang="en-US" sz="1000" dirty="0">
                <a:latin typeface="Lucida Console" panose="020B0609040504020204" pitchFamily="49" charset="0"/>
              </a:rPr>
              <a:t>$costs</a:t>
            </a:r>
          </a:p>
          <a:p>
            <a:r>
              <a:rPr lang="en-US" sz="1000" dirty="0">
                <a:latin typeface="Lucida Console" panose="020B0609040504020204" pitchFamily="49" charset="0"/>
              </a:rPr>
              <a:t>      category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costs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Drug 0.03      1           1  23678.74      1</a:t>
            </a:r>
          </a:p>
          <a:p>
            <a:r>
              <a:rPr lang="en-US" sz="1000" dirty="0">
                <a:latin typeface="Lucida Console" panose="020B0609040504020204" pitchFamily="49" charset="0"/>
              </a:rPr>
              <a:t>   2:     Drug 0.03      1           2 188502.54      1</a:t>
            </a:r>
          </a:p>
          <a:p>
            <a:r>
              <a:rPr lang="en-US" sz="1000" dirty="0">
                <a:latin typeface="Lucida Console" panose="020B0609040504020204" pitchFamily="49" charset="0"/>
              </a:rPr>
              <a:t>   3:     Drug 0.03      2           1  23224.71      1</a:t>
            </a:r>
          </a:p>
          <a:p>
            <a:r>
              <a:rPr lang="en-US" sz="1000" dirty="0">
                <a:latin typeface="Lucida Console" panose="020B0609040504020204" pitchFamily="49" charset="0"/>
              </a:rPr>
              <a:t>   4:     Drug 0.03      2           2 184885.23      1</a:t>
            </a:r>
          </a:p>
          <a:p>
            <a:r>
              <a:rPr lang="en-US" sz="1000" dirty="0">
                <a:latin typeface="Lucida Console" panose="020B0609040504020204" pitchFamily="49" charset="0"/>
              </a:rPr>
              <a:t>   5:     Drug 0.03      3           1  23011.36      1</a:t>
            </a:r>
          </a:p>
          <a:p>
            <a:r>
              <a:rPr lang="en-US" sz="1000" dirty="0">
                <a:latin typeface="Lucida Console" panose="020B0609040504020204" pitchFamily="49" charset="0"/>
              </a:rPr>
              <a:t>  ---                                                  </a:t>
            </a:r>
          </a:p>
          <a:p>
            <a:r>
              <a:rPr lang="en-US" sz="1000" dirty="0">
                <a:latin typeface="Lucida Console" panose="020B0609040504020204" pitchFamily="49" charset="0"/>
              </a:rPr>
              <a:t>2996:    total 0.03    498           2 250188.10      1</a:t>
            </a:r>
          </a:p>
          <a:p>
            <a:r>
              <a:rPr lang="en-US" sz="1000" dirty="0">
                <a:latin typeface="Lucida Console" panose="020B0609040504020204" pitchFamily="49" charset="0"/>
              </a:rPr>
              <a:t>2997:    total 0.03    499           1  63343.39      1</a:t>
            </a:r>
          </a:p>
          <a:p>
            <a:r>
              <a:rPr lang="en-US" sz="1000" dirty="0">
                <a:latin typeface="Lucida Console" panose="020B0609040504020204" pitchFamily="49" charset="0"/>
              </a:rPr>
              <a:t>2998:    total 0.03    499           2 239276.32      1</a:t>
            </a:r>
          </a:p>
          <a:p>
            <a:r>
              <a:rPr lang="en-US" sz="1000" dirty="0">
                <a:latin typeface="Lucida Console" panose="020B0609040504020204" pitchFamily="49" charset="0"/>
              </a:rPr>
              <a:t>2999:    total 0.03    500           1  50651.70      1</a:t>
            </a:r>
          </a:p>
          <a:p>
            <a:r>
              <a:rPr lang="en-US" sz="1000" dirty="0">
                <a:latin typeface="Lucida Console" panose="020B0609040504020204" pitchFamily="49" charset="0"/>
              </a:rPr>
              <a:t>3000:    total 0.03    500           2 233785.48      1</a:t>
            </a:r>
          </a:p>
          <a:p>
            <a:endParaRPr lang="en-US" sz="1000" dirty="0">
              <a:latin typeface="Lucida Console" panose="020B0609040504020204" pitchFamily="49" charset="0"/>
            </a:endParaRPr>
          </a:p>
          <a:p>
            <a:r>
              <a:rPr lang="en-US" sz="1000" dirty="0">
                <a:latin typeface="Lucida Console" panose="020B0609040504020204" pitchFamily="49" charset="0"/>
              </a:rPr>
              <a:t>$</a:t>
            </a:r>
            <a:r>
              <a:rPr lang="en-US" sz="1000" dirty="0" err="1">
                <a:latin typeface="Lucida Console" panose="020B0609040504020204" pitchFamily="49" charset="0"/>
              </a:rPr>
              <a:t>qalys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0.00      1           1 11.114224      1</a:t>
            </a:r>
          </a:p>
          <a:p>
            <a:r>
              <a:rPr lang="en-US" sz="1000" dirty="0">
                <a:latin typeface="Lucida Console" panose="020B0609040504020204" pitchFamily="49" charset="0"/>
              </a:rPr>
              <a:t>   2: 0.00      1           2 18.549477      1</a:t>
            </a:r>
          </a:p>
          <a:p>
            <a:r>
              <a:rPr lang="en-US" sz="1000" dirty="0">
                <a:latin typeface="Lucida Console" panose="020B0609040504020204" pitchFamily="49" charset="0"/>
              </a:rPr>
              <a:t>   3: 0.00      2           1 10.443717      1</a:t>
            </a:r>
          </a:p>
          <a:p>
            <a:r>
              <a:rPr lang="en-US" sz="1000" dirty="0">
                <a:latin typeface="Lucida Console" panose="020B0609040504020204" pitchFamily="49" charset="0"/>
              </a:rPr>
              <a:t>   4: 0.00      2           2 17.221927      1</a:t>
            </a:r>
          </a:p>
          <a:p>
            <a:r>
              <a:rPr lang="en-US" sz="1000" dirty="0">
                <a:latin typeface="Lucida Console" panose="020B0609040504020204" pitchFamily="49" charset="0"/>
              </a:rPr>
              <a:t>   5: 0.00      3           1 10.404786      1</a:t>
            </a:r>
          </a:p>
          <a:p>
            <a:r>
              <a:rPr lang="en-US" sz="1000" dirty="0">
                <a:latin typeface="Lucida Console" panose="020B0609040504020204" pitchFamily="49" charset="0"/>
              </a:rPr>
              <a:t>  ---                                         </a:t>
            </a:r>
          </a:p>
          <a:p>
            <a:r>
              <a:rPr lang="en-US" sz="1000" dirty="0">
                <a:latin typeface="Lucida Console" panose="020B0609040504020204" pitchFamily="49" charset="0"/>
              </a:rPr>
              <a:t>1996: 0.03    498           2 11.460201      1</a:t>
            </a:r>
          </a:p>
          <a:p>
            <a:r>
              <a:rPr lang="en-US" sz="1000" dirty="0">
                <a:latin typeface="Lucida Console" panose="020B0609040504020204" pitchFamily="49" charset="0"/>
              </a:rPr>
              <a:t>1997: 0.03    499           1  8.406517      1</a:t>
            </a:r>
          </a:p>
          <a:p>
            <a:r>
              <a:rPr lang="en-US" sz="1000" dirty="0">
                <a:latin typeface="Lucida Console" panose="020B0609040504020204" pitchFamily="49" charset="0"/>
              </a:rPr>
              <a:t>1998: 0.03    499           2 11.858450      1</a:t>
            </a:r>
          </a:p>
          <a:p>
            <a:r>
              <a:rPr lang="en-US" sz="1000" dirty="0">
                <a:latin typeface="Lucida Console" panose="020B0609040504020204" pitchFamily="49" charset="0"/>
              </a:rPr>
              <a:t>1999: 0.03    500           1  8.063408      1</a:t>
            </a:r>
          </a:p>
          <a:p>
            <a:r>
              <a:rPr lang="en-US" sz="1000" dirty="0">
                <a:latin typeface="Lucida Console" panose="020B0609040504020204" pitchFamily="49" charset="0"/>
              </a:rPr>
              <a:t>2000: 0.03    500           2 12.152292      1</a:t>
            </a:r>
          </a:p>
        </p:txBody>
      </p:sp>
    </p:spTree>
    <p:extLst>
      <p:ext uri="{BB962C8B-B14F-4D97-AF65-F5344CB8AC3E}">
        <p14:creationId xmlns:p14="http://schemas.microsoft.com/office/powerpoint/2010/main" val="18695206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72</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1143000"/>
            <a:ext cx="696293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a:t>
            </a:r>
            <a:r>
              <a:rPr lang="en-US" sz="1100" dirty="0">
                <a:solidFill>
                  <a:schemeClr val="accent6"/>
                </a:solidFill>
                <a:latin typeface="Lucida Console" panose="020B0609040504020204" pitchFamily="49" charset="0"/>
              </a:rPr>
              <a:t># Willingness to pay per QALY</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 # Comparator is SOC (ID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wtp</a:t>
            </a:r>
            <a:r>
              <a:rPr lang="en-US" sz="1100" dirty="0">
                <a:latin typeface="Lucida Console" panose="020B0609040504020204" pitchFamily="49" charset="0"/>
              </a:rPr>
              <a:t>)</a:t>
            </a:r>
          </a:p>
        </p:txBody>
      </p:sp>
    </p:spTree>
    <p:extLst>
      <p:ext uri="{BB962C8B-B14F-4D97-AF65-F5344CB8AC3E}">
        <p14:creationId xmlns:p14="http://schemas.microsoft.com/office/powerpoint/2010/main" val="37429848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73</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457200" y="958334"/>
            <a:ext cx="1544012"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EE753A0F-62E4-8B41-9BF9-9FFD5A9A86B4}"/>
              </a:ext>
            </a:extLst>
          </p:cNvPr>
          <p:cNvSpPr/>
          <p:nvPr/>
        </p:nvSpPr>
        <p:spPr>
          <a:xfrm>
            <a:off x="457200" y="1485780"/>
            <a:ext cx="4572000" cy="2123658"/>
          </a:xfrm>
          <a:prstGeom prst="rect">
            <a:avLst/>
          </a:prstGeom>
        </p:spPr>
        <p:txBody>
          <a:bodyPr>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a:t>
            </a:r>
            <a:r>
              <a:rPr lang="en-US" sz="1100" dirty="0" err="1">
                <a:latin typeface="Lucida Console" panose="020B0609040504020204" pitchFamily="49" charset="0"/>
              </a:rPr>
              <a:t>ic</a:t>
            </a:r>
            <a:endParaRPr lang="en-US" sz="1100" dirty="0">
              <a:latin typeface="Lucida Console" panose="020B0609040504020204" pitchFamily="49" charset="0"/>
            </a:endParaRPr>
          </a:p>
          <a:p>
            <a:r>
              <a:rPr lang="en-US" sz="1100" dirty="0">
                <a:latin typeface="Lucida Console" panose="020B0609040504020204" pitchFamily="49" charset="0"/>
              </a:rPr>
              <a:t>  1:      1           2      1 3.900703 173752.1</a:t>
            </a:r>
          </a:p>
          <a:p>
            <a:r>
              <a:rPr lang="en-US" sz="1100" dirty="0">
                <a:latin typeface="Lucida Console" panose="020B0609040504020204" pitchFamily="49" charset="0"/>
              </a:rPr>
              <a:t>  2:      2           2      1 3.700907 280151.1</a:t>
            </a:r>
          </a:p>
          <a:p>
            <a:r>
              <a:rPr lang="en-US" sz="1100" dirty="0">
                <a:latin typeface="Lucida Console" panose="020B0609040504020204" pitchFamily="49" charset="0"/>
              </a:rPr>
              <a:t>  3:      3           2      1 4.140923 207748.0</a:t>
            </a:r>
          </a:p>
          <a:p>
            <a:r>
              <a:rPr lang="en-US" sz="1100" dirty="0">
                <a:latin typeface="Lucida Console" panose="020B0609040504020204" pitchFamily="49" charset="0"/>
              </a:rPr>
              <a:t>  4:      4           2      1 3.765042 202362.6</a:t>
            </a:r>
          </a:p>
          <a:p>
            <a:r>
              <a:rPr lang="en-US" sz="1100" dirty="0">
                <a:latin typeface="Lucida Console" panose="020B0609040504020204" pitchFamily="49" charset="0"/>
              </a:rPr>
              <a:t>  5:      5           2      1 4.003303 188159.4</a:t>
            </a:r>
          </a:p>
          <a:p>
            <a:r>
              <a:rPr lang="en-US" sz="1100" dirty="0">
                <a:latin typeface="Lucida Console" panose="020B0609040504020204" pitchFamily="49" charset="0"/>
              </a:rPr>
              <a:t> ---                                            </a:t>
            </a:r>
          </a:p>
          <a:p>
            <a:r>
              <a:rPr lang="en-US" sz="1100" dirty="0">
                <a:latin typeface="Lucida Console" panose="020B0609040504020204" pitchFamily="49" charset="0"/>
              </a:rPr>
              <a:t>496:    496           2      1 3.635187 178517.2</a:t>
            </a:r>
          </a:p>
          <a:p>
            <a:r>
              <a:rPr lang="en-US" sz="1100" dirty="0">
                <a:latin typeface="Lucida Console" panose="020B0609040504020204" pitchFamily="49" charset="0"/>
              </a:rPr>
              <a:t>497:    497           2      1 3.903630 169764.4</a:t>
            </a:r>
          </a:p>
          <a:p>
            <a:r>
              <a:rPr lang="en-US" sz="1100" dirty="0">
                <a:latin typeface="Lucida Console" panose="020B0609040504020204" pitchFamily="49" charset="0"/>
              </a:rPr>
              <a:t>498:    498           2      1 3.539451 180691.1</a:t>
            </a:r>
          </a:p>
          <a:p>
            <a:r>
              <a:rPr lang="en-US" sz="1100" dirty="0">
                <a:latin typeface="Lucida Console" panose="020B0609040504020204" pitchFamily="49" charset="0"/>
              </a:rPr>
              <a:t>499:    499           2      1 3.451933 175932.9</a:t>
            </a:r>
          </a:p>
          <a:p>
            <a:r>
              <a:rPr lang="en-US" sz="1100" dirty="0">
                <a:latin typeface="Lucida Console" panose="020B0609040504020204" pitchFamily="49" charset="0"/>
              </a:rPr>
              <a:t>500:    500           2      1 4.088884 183133.8</a:t>
            </a:r>
          </a:p>
        </p:txBody>
      </p:sp>
    </p:spTree>
    <p:extLst>
      <p:ext uri="{BB962C8B-B14F-4D97-AF65-F5344CB8AC3E}">
        <p14:creationId xmlns:p14="http://schemas.microsoft.com/office/powerpoint/2010/main" val="37751931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5" name="Rectangle 4">
            <a:extLst>
              <a:ext uri="{FF2B5EF4-FFF2-40B4-BE49-F238E27FC236}">
                <a16:creationId xmlns:a16="http://schemas.microsoft.com/office/drawing/2014/main" id="{48C76711-F640-5B44-8E32-FCD1C81C3778}"/>
              </a:ext>
            </a:extLst>
          </p:cNvPr>
          <p:cNvSpPr/>
          <p:nvPr/>
        </p:nvSpPr>
        <p:spPr>
          <a:xfrm>
            <a:off x="457200" y="802740"/>
            <a:ext cx="4572000" cy="1277273"/>
          </a:xfrm>
          <a:prstGeom prst="rect">
            <a:avLst/>
          </a:prstGeom>
          <a:solidFill>
            <a:schemeClr val="bg1">
              <a:lumMod val="85000"/>
            </a:schemeClr>
          </a:solidFill>
        </p:spPr>
        <p:txBody>
          <a:bodyPr>
            <a:spAutoFit/>
          </a:bodyPr>
          <a:lstStyle/>
          <a:p>
            <a:r>
              <a:rPr lang="en-US" sz="1100" b="1" dirty="0" err="1">
                <a:solidFill>
                  <a:schemeClr val="accent3"/>
                </a:solidFill>
                <a:latin typeface="Lucida Console" panose="020B0609040504020204" pitchFamily="49" charset="0"/>
              </a:rPr>
              <a:t>strategy_factor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 (x) {</a:t>
            </a:r>
          </a:p>
          <a:p>
            <a:r>
              <a:rPr lang="en-US" sz="1100" dirty="0">
                <a:latin typeface="Lucida Console" panose="020B0609040504020204" pitchFamily="49" charset="0"/>
              </a:rPr>
              <a:t>  factor(x, levels = 1:2, labels = c("SOC", "New"))</a:t>
            </a:r>
          </a:p>
          <a:p>
            <a:r>
              <a:rPr lang="en-US" sz="1100" dirty="0">
                <a:latin typeface="Lucida Console" panose="020B0609040504020204" pitchFamily="49" charset="0"/>
              </a:rPr>
              <a:t>}</a:t>
            </a:r>
          </a:p>
          <a:p>
            <a:r>
              <a:rPr lang="en-US" sz="1100" b="1" dirty="0" err="1">
                <a:solidFill>
                  <a:schemeClr val="accent3"/>
                </a:solidFill>
                <a:latin typeface="Lucida Console" panose="020B0609040504020204" pitchFamily="49" charset="0"/>
              </a:rPr>
              <a:t>format_dollar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p>
          <a:p>
            <a:r>
              <a:rPr lang="en-US" sz="1100" dirty="0">
                <a:latin typeface="Lucida Console" panose="020B0609040504020204" pitchFamily="49" charset="0"/>
              </a:rPr>
              <a:t>  paste0("$", </a:t>
            </a:r>
            <a:r>
              <a:rPr lang="en-US" sz="1100" dirty="0" err="1">
                <a:latin typeface="Lucida Console" panose="020B0609040504020204" pitchFamily="49" charset="0"/>
              </a:rPr>
              <a:t>formatC</a:t>
            </a:r>
            <a:r>
              <a:rPr lang="en-US" sz="1100" dirty="0">
                <a:latin typeface="Lucida Console" panose="020B0609040504020204" pitchFamily="49" charset="0"/>
              </a:rPr>
              <a:t>(x, format = "d", </a:t>
            </a:r>
            <a:r>
              <a:rPr lang="en-US" sz="1100" dirty="0" err="1">
                <a:latin typeface="Lucida Console" panose="020B0609040504020204" pitchFamily="49" charset="0"/>
              </a:rPr>
              <a:t>big.mark</a:t>
            </a:r>
            <a:r>
              <a:rPr lang="en-US" sz="1100" dirty="0">
                <a:latin typeface="Lucida Console" panose="020B0609040504020204" pitchFamily="49" charset="0"/>
              </a:rPr>
              <a:t> = ","))</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C53AB45-9611-4D4A-AF5F-682B3293F7FD}"/>
              </a:ext>
            </a:extLst>
          </p:cNvPr>
          <p:cNvSpPr/>
          <p:nvPr/>
        </p:nvSpPr>
        <p:spPr>
          <a:xfrm>
            <a:off x="2803161" y="2215733"/>
            <a:ext cx="6340839" cy="280076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ylim</a:t>
            </a:r>
            <a:r>
              <a:rPr lang="en-US" sz="1100" dirty="0">
                <a:latin typeface="Lucida Console" panose="020B0609040504020204" pitchFamily="49" charset="0"/>
              </a:rPr>
              <a:t> &lt;- 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ic</a:t>
            </a:r>
            <a:r>
              <a:rPr lang="en-US" sz="1100" dirty="0">
                <a:latin typeface="Lucida Console" panose="020B0609040504020204" pitchFamily="49" charset="0"/>
              </a:rPr>
              <a:t>]) * 1.1</a:t>
            </a:r>
          </a:p>
          <a:p>
            <a:r>
              <a:rPr lang="en-US" sz="1100" dirty="0" err="1">
                <a:latin typeface="Lucida Console" panose="020B0609040504020204" pitchFamily="49" charset="0"/>
              </a:rPr>
              <a:t>xlim</a:t>
            </a:r>
            <a:r>
              <a:rPr lang="en-US" sz="1100" dirty="0">
                <a:latin typeface="Lucida Console" panose="020B0609040504020204" pitchFamily="49" charset="0"/>
              </a:rPr>
              <a:t> &lt;- ceiling(max(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 1.1)</a:t>
            </a:r>
          </a:p>
          <a:p>
            <a:endParaRPr lang="en-US" sz="1100" dirty="0">
              <a:latin typeface="Lucida Console" panose="020B0609040504020204" pitchFamily="49" charset="0"/>
            </a:endParaRPr>
          </a:p>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a:t>
            </a:r>
            <a:r>
              <a:rPr lang="en-US" sz="1100" dirty="0" err="1">
                <a:latin typeface="Lucida Console" panose="020B0609040504020204" pitchFamily="49" charset="0"/>
              </a:rPr>
              <a:t>ie</a:t>
            </a:r>
            <a:r>
              <a:rPr lang="en-US" sz="1100" dirty="0">
                <a:latin typeface="Lucida Console" panose="020B0609040504020204" pitchFamily="49" charset="0"/>
              </a:rPr>
              <a:t>, y = </a:t>
            </a:r>
            <a:r>
              <a:rPr lang="en-US" sz="1100" dirty="0" err="1">
                <a:latin typeface="Lucida Console" panose="020B0609040504020204" pitchFamily="49" charset="0"/>
              </a:rPr>
              <a:t>ic</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geom_jitter</a:t>
            </a:r>
            <a:r>
              <a:rPr lang="en-US" sz="1100" dirty="0">
                <a:latin typeface="Lucida Console" panose="020B0609040504020204" pitchFamily="49" charset="0"/>
              </a:rPr>
              <a:t>(size = .5)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("Incremental QALYs")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("Incremental cost")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(limits = c(-</a:t>
            </a:r>
            <a:r>
              <a:rPr lang="en-US" sz="1100" dirty="0" err="1">
                <a:latin typeface="Lucida Console" panose="020B0609040504020204" pitchFamily="49" charset="0"/>
              </a:rPr>
              <a:t>ylim</a:t>
            </a:r>
            <a:r>
              <a:rPr lang="en-US" sz="1100" dirty="0">
                <a:latin typeface="Lucida Console" panose="020B0609040504020204" pitchFamily="49" charset="0"/>
              </a:rPr>
              <a:t>, </a:t>
            </a:r>
            <a:r>
              <a:rPr lang="en-US" sz="1100" dirty="0" err="1">
                <a:latin typeface="Lucida Console" panose="020B0609040504020204" pitchFamily="49" charset="0"/>
              </a:rPr>
              <a:t>ylim</a:t>
            </a:r>
            <a:r>
              <a:rPr lang="en-US" sz="1100" dirty="0">
                <a:latin typeface="Lucida Console" panose="020B0609040504020204" pitchFamily="49" charset="0"/>
              </a:rPr>
              <a:t>),</a:t>
            </a:r>
          </a:p>
          <a:p>
            <a:r>
              <a:rPr lang="en-US" sz="1100" dirty="0">
                <a:latin typeface="Lucida Console" panose="020B0609040504020204" pitchFamily="49" charset="0"/>
              </a:rPr>
              <a:t>                     labels = </a:t>
            </a:r>
            <a:r>
              <a:rPr lang="en-US" sz="1100" b="1"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(limits = c(-</a:t>
            </a:r>
            <a:r>
              <a:rPr lang="en-US" sz="1100" dirty="0" err="1">
                <a:latin typeface="Lucida Console" panose="020B0609040504020204" pitchFamily="49" charset="0"/>
              </a:rPr>
              <a:t>xlim</a:t>
            </a:r>
            <a:r>
              <a:rPr lang="en-US" sz="1100" dirty="0">
                <a:latin typeface="Lucida Console" panose="020B0609040504020204" pitchFamily="49" charset="0"/>
              </a:rPr>
              <a:t>, </a:t>
            </a:r>
            <a:r>
              <a:rPr lang="en-US" sz="1100" dirty="0" err="1">
                <a:latin typeface="Lucida Console" panose="020B0609040504020204" pitchFamily="49" charset="0"/>
              </a:rPr>
              <a:t>xlim</a:t>
            </a:r>
            <a:r>
              <a:rPr lang="en-US" sz="1100" dirty="0">
                <a:latin typeface="Lucida Console" panose="020B0609040504020204" pitchFamily="49" charset="0"/>
              </a:rPr>
              <a:t>), breaks = </a:t>
            </a:r>
            <a:r>
              <a:rPr lang="en-US" sz="1100" dirty="0" err="1">
                <a:latin typeface="Lucida Console" panose="020B0609040504020204" pitchFamily="49" charset="0"/>
              </a:rPr>
              <a:t>seq</a:t>
            </a:r>
            <a:r>
              <a:rPr lang="en-US" sz="1100" dirty="0">
                <a:latin typeface="Lucida Console" panose="020B0609040504020204" pitchFamily="49" charset="0"/>
              </a:rPr>
              <a:t>(-6, 6, 2))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 +</a:t>
            </a:r>
          </a:p>
          <a:p>
            <a:r>
              <a:rPr lang="en-US" sz="1100" dirty="0">
                <a:latin typeface="Lucida Console" panose="020B0609040504020204" pitchFamily="49" charset="0"/>
              </a:rPr>
              <a:t>  </a:t>
            </a:r>
            <a:r>
              <a:rPr lang="en-US" sz="1100" dirty="0" err="1">
                <a:latin typeface="Lucida Console" panose="020B0609040504020204" pitchFamily="49" charset="0"/>
              </a:rPr>
              <a:t>geom_abline</a:t>
            </a:r>
            <a:r>
              <a:rPr lang="en-US" sz="1100" dirty="0">
                <a:latin typeface="Lucida Console" panose="020B0609040504020204" pitchFamily="49" charset="0"/>
              </a:rPr>
              <a:t>(slope = 50000, </a:t>
            </a:r>
            <a:r>
              <a:rPr lang="en-US" sz="1100" dirty="0" err="1">
                <a:latin typeface="Lucida Console" panose="020B0609040504020204" pitchFamily="49" charset="0"/>
              </a:rPr>
              <a:t>linetype</a:t>
            </a:r>
            <a:r>
              <a:rPr lang="en-US" sz="1100" dirty="0">
                <a:latin typeface="Lucida Console" panose="020B0609040504020204" pitchFamily="49" charset="0"/>
              </a:rPr>
              <a:t> = "dashed") +</a:t>
            </a:r>
          </a:p>
          <a:p>
            <a:r>
              <a:rPr lang="en-US" sz="1100" dirty="0">
                <a:latin typeface="Lucida Console" panose="020B0609040504020204" pitchFamily="49" charset="0"/>
              </a:rPr>
              <a:t>  </a:t>
            </a:r>
            <a:r>
              <a:rPr lang="en-US" sz="1100" dirty="0" err="1">
                <a:latin typeface="Lucida Console" panose="020B0609040504020204" pitchFamily="49" charset="0"/>
              </a:rPr>
              <a:t>geom_hline</a:t>
            </a:r>
            <a:r>
              <a:rPr lang="en-US" sz="1100" dirty="0">
                <a:latin typeface="Lucida Console" panose="020B0609040504020204" pitchFamily="49" charset="0"/>
              </a:rPr>
              <a:t>(</a:t>
            </a:r>
            <a:r>
              <a:rPr lang="en-US" sz="1100" dirty="0" err="1">
                <a:latin typeface="Lucida Console" panose="020B0609040504020204" pitchFamily="49" charset="0"/>
              </a:rPr>
              <a:t>yintercept</a:t>
            </a:r>
            <a:r>
              <a:rPr lang="en-US" sz="1100" dirty="0">
                <a:latin typeface="Lucida Console" panose="020B0609040504020204" pitchFamily="49" charset="0"/>
              </a:rPr>
              <a:t> = 0) +</a:t>
            </a:r>
          </a:p>
          <a:p>
            <a:r>
              <a:rPr lang="en-US" sz="1100" dirty="0">
                <a:latin typeface="Lucida Console" panose="020B0609040504020204" pitchFamily="49" charset="0"/>
              </a:rPr>
              <a:t>  </a:t>
            </a:r>
            <a:r>
              <a:rPr lang="en-US" sz="1100" dirty="0" err="1">
                <a:latin typeface="Lucida Console" panose="020B0609040504020204" pitchFamily="49" charset="0"/>
              </a:rPr>
              <a:t>geom_vline</a:t>
            </a:r>
            <a:r>
              <a:rPr lang="en-US" sz="1100" dirty="0">
                <a:latin typeface="Lucida Console" panose="020B0609040504020204" pitchFamily="49" charset="0"/>
              </a:rPr>
              <a:t>(</a:t>
            </a:r>
            <a:r>
              <a:rPr lang="en-US" sz="1100" dirty="0" err="1">
                <a:latin typeface="Lucida Console" panose="020B0609040504020204" pitchFamily="49" charset="0"/>
              </a:rPr>
              <a:t>xintercept</a:t>
            </a:r>
            <a:r>
              <a:rPr lang="en-US" sz="1100" dirty="0">
                <a:latin typeface="Lucida Console" panose="020B0609040504020204" pitchFamily="49" charset="0"/>
              </a:rPr>
              <a:t> = 0)</a:t>
            </a:r>
          </a:p>
        </p:txBody>
      </p:sp>
    </p:spTree>
    <p:extLst>
      <p:ext uri="{BB962C8B-B14F-4D97-AF65-F5344CB8AC3E}">
        <p14:creationId xmlns:p14="http://schemas.microsoft.com/office/powerpoint/2010/main" val="146473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4F04-678C-C84D-B27B-DE8BE0B5A57A}"/>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E9451D26-66AB-0B4C-8340-CE4426716F51}"/>
              </a:ext>
            </a:extLst>
          </p:cNvPr>
          <p:cNvSpPr>
            <a:spLocks noGrp="1"/>
          </p:cNvSpPr>
          <p:nvPr>
            <p:ph type="sldNum" sz="quarter" idx="4"/>
          </p:nvPr>
        </p:nvSpPr>
        <p:spPr/>
        <p:txBody>
          <a:bodyPr/>
          <a:lstStyle/>
          <a:p>
            <a:fld id="{CF7A681D-9A53-0F41-890B-1BA01E4644AD}" type="slidenum">
              <a:rPr lang="en-US" smtClean="0"/>
              <a:pPr/>
              <a:t>75</a:t>
            </a:fld>
            <a:endParaRPr lang="en-US"/>
          </a:p>
        </p:txBody>
      </p:sp>
      <p:pic>
        <p:nvPicPr>
          <p:cNvPr id="4" name="Picture 3">
            <a:extLst>
              <a:ext uri="{FF2B5EF4-FFF2-40B4-BE49-F238E27FC236}">
                <a16:creationId xmlns:a16="http://schemas.microsoft.com/office/drawing/2014/main" id="{2FEEF7DA-B6E2-5F48-B273-FF1D5BF6EFE4}"/>
              </a:ext>
            </a:extLst>
          </p:cNvPr>
          <p:cNvPicPr>
            <a:picLocks noChangeAspect="1"/>
          </p:cNvPicPr>
          <p:nvPr/>
        </p:nvPicPr>
        <p:blipFill>
          <a:blip r:embed="rId2"/>
          <a:stretch>
            <a:fillRect/>
          </a:stretch>
        </p:blipFill>
        <p:spPr>
          <a:xfrm>
            <a:off x="1484025" y="837174"/>
            <a:ext cx="6028857" cy="4306326"/>
          </a:xfrm>
          <a:prstGeom prst="rect">
            <a:avLst/>
          </a:prstGeom>
        </p:spPr>
      </p:pic>
    </p:spTree>
    <p:extLst>
      <p:ext uri="{BB962C8B-B14F-4D97-AF65-F5344CB8AC3E}">
        <p14:creationId xmlns:p14="http://schemas.microsoft.com/office/powerpoint/2010/main" val="34579274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76</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200" y="1665158"/>
            <a:ext cx="4572000" cy="2123658"/>
          </a:xfrm>
          <a:prstGeom prst="rect">
            <a:avLst/>
          </a:prstGeom>
        </p:spPr>
        <p:txBody>
          <a:bodyPr>
            <a:spAutoFit/>
          </a:bodyPr>
          <a:lstStyle/>
          <a:p>
            <a:r>
              <a:rPr lang="en-US" sz="1100" dirty="0">
                <a:latin typeface="Lucida Console" panose="020B0609040504020204" pitchFamily="49" charset="0"/>
              </a:rPr>
              <a:t>           k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best </a:t>
            </a:r>
            <a:r>
              <a:rPr lang="en-US" sz="1100" dirty="0" err="1">
                <a:latin typeface="Lucida Console" panose="020B0609040504020204" pitchFamily="49" charset="0"/>
              </a:rPr>
              <a:t>prob</a:t>
            </a:r>
            <a:endParaRPr lang="en-US" sz="1100" dirty="0">
              <a:latin typeface="Lucida Console" panose="020B0609040504020204" pitchFamily="49" charset="0"/>
            </a:endParaRPr>
          </a:p>
          <a:p>
            <a:r>
              <a:rPr lang="en-US" sz="1100" dirty="0">
                <a:latin typeface="Lucida Console" panose="020B0609040504020204" pitchFamily="49" charset="0"/>
              </a:rPr>
              <a:t>   1:      0           1      1    1    1</a:t>
            </a:r>
          </a:p>
          <a:p>
            <a:r>
              <a:rPr lang="en-US" sz="1100" dirty="0">
                <a:latin typeface="Lucida Console" panose="020B0609040504020204" pitchFamily="49" charset="0"/>
              </a:rPr>
              <a:t>   2:      0           2      1    0    0</a:t>
            </a:r>
          </a:p>
          <a:p>
            <a:r>
              <a:rPr lang="en-US" sz="1100" dirty="0">
                <a:latin typeface="Lucida Console" panose="020B0609040504020204" pitchFamily="49" charset="0"/>
              </a:rPr>
              <a:t>   3:    500           1      1    1    1</a:t>
            </a:r>
          </a:p>
          <a:p>
            <a:r>
              <a:rPr lang="en-US" sz="1100" dirty="0">
                <a:latin typeface="Lucida Console" panose="020B0609040504020204" pitchFamily="49" charset="0"/>
              </a:rPr>
              <a:t>   4:    500           2      1    0    0</a:t>
            </a:r>
          </a:p>
          <a:p>
            <a:r>
              <a:rPr lang="en-US" sz="1100" dirty="0">
                <a:latin typeface="Lucida Console" panose="020B0609040504020204" pitchFamily="49" charset="0"/>
              </a:rPr>
              <a:t>   5:   1000           1      1    1    1</a:t>
            </a:r>
          </a:p>
          <a:p>
            <a:r>
              <a:rPr lang="en-US" sz="1100" dirty="0">
                <a:latin typeface="Lucida Console" panose="020B0609040504020204" pitchFamily="49" charset="0"/>
              </a:rPr>
              <a:t>  ---                                    </a:t>
            </a:r>
          </a:p>
          <a:p>
            <a:r>
              <a:rPr lang="en-US" sz="1100" dirty="0">
                <a:latin typeface="Lucida Console" panose="020B0609040504020204" pitchFamily="49" charset="0"/>
              </a:rPr>
              <a:t> 998: 249000           2      1    1    1</a:t>
            </a:r>
          </a:p>
          <a:p>
            <a:r>
              <a:rPr lang="en-US" sz="1100" dirty="0">
                <a:latin typeface="Lucida Console" panose="020B0609040504020204" pitchFamily="49" charset="0"/>
              </a:rPr>
              <a:t> 999: 249500           1      1    0    0</a:t>
            </a:r>
          </a:p>
          <a:p>
            <a:r>
              <a:rPr lang="en-US" sz="1100" dirty="0">
                <a:latin typeface="Lucida Console" panose="020B0609040504020204" pitchFamily="49" charset="0"/>
              </a:rPr>
              <a:t>1000: 249500           2      1    1    1</a:t>
            </a:r>
          </a:p>
          <a:p>
            <a:r>
              <a:rPr lang="en-US" sz="1100" dirty="0">
                <a:latin typeface="Lucida Console" panose="020B0609040504020204" pitchFamily="49" charset="0"/>
              </a:rPr>
              <a:t>1001: 250000           1      1    0    0</a:t>
            </a:r>
          </a:p>
          <a:p>
            <a:r>
              <a:rPr lang="en-US" sz="1100" dirty="0">
                <a:latin typeface="Lucida Console" panose="020B0609040504020204" pitchFamily="49" charset="0"/>
              </a:rPr>
              <a:t>1002: 250000           2      1    1    1</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119217"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endParaRPr lang="en-US" sz="1100" dirty="0">
              <a:latin typeface="Lucida Console" panose="020B0609040504020204" pitchFamily="49" charset="0"/>
            </a:endParaRPr>
          </a:p>
        </p:txBody>
      </p:sp>
    </p:spTree>
    <p:extLst>
      <p:ext uri="{BB962C8B-B14F-4D97-AF65-F5344CB8AC3E}">
        <p14:creationId xmlns:p14="http://schemas.microsoft.com/office/powerpoint/2010/main" val="5655735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77</a:t>
            </a:fld>
            <a:endParaRPr lang="en-US"/>
          </a:p>
        </p:txBody>
      </p:sp>
      <p:sp>
        <p:nvSpPr>
          <p:cNvPr id="4" name="Rectangle 3">
            <a:extLst>
              <a:ext uri="{FF2B5EF4-FFF2-40B4-BE49-F238E27FC236}">
                <a16:creationId xmlns:a16="http://schemas.microsoft.com/office/drawing/2014/main" id="{E9DA78F0-EC01-3442-A6FE-46CAEE1FDE23}"/>
              </a:ext>
            </a:extLst>
          </p:cNvPr>
          <p:cNvSpPr/>
          <p:nvPr/>
        </p:nvSpPr>
        <p:spPr>
          <a:xfrm>
            <a:off x="457200" y="1143000"/>
            <a:ext cx="601855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prob</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("Probability most cost-effective")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a:t>
            </a:r>
          </a:p>
        </p:txBody>
      </p:sp>
    </p:spTree>
    <p:extLst>
      <p:ext uri="{BB962C8B-B14F-4D97-AF65-F5344CB8AC3E}">
        <p14:creationId xmlns:p14="http://schemas.microsoft.com/office/powerpoint/2010/main" val="34231973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78</a:t>
            </a:fld>
            <a:endParaRPr lang="en-US"/>
          </a:p>
        </p:txBody>
      </p:sp>
      <p:pic>
        <p:nvPicPr>
          <p:cNvPr id="4" name="Picture 3">
            <a:extLst>
              <a:ext uri="{FF2B5EF4-FFF2-40B4-BE49-F238E27FC236}">
                <a16:creationId xmlns:a16="http://schemas.microsoft.com/office/drawing/2014/main" id="{4A698B41-CBC2-DF45-99CD-AE7D9DA0C12D}"/>
              </a:ext>
            </a:extLst>
          </p:cNvPr>
          <p:cNvPicPr>
            <a:picLocks noChangeAspect="1"/>
          </p:cNvPicPr>
          <p:nvPr/>
        </p:nvPicPr>
        <p:blipFill>
          <a:blip r:embed="rId2"/>
          <a:stretch>
            <a:fillRect/>
          </a:stretch>
        </p:blipFill>
        <p:spPr>
          <a:xfrm>
            <a:off x="1573966" y="826466"/>
            <a:ext cx="6043847" cy="4317034"/>
          </a:xfrm>
          <a:prstGeom prst="rect">
            <a:avLst/>
          </a:prstGeom>
        </p:spPr>
      </p:pic>
    </p:spTree>
    <p:extLst>
      <p:ext uri="{BB962C8B-B14F-4D97-AF65-F5344CB8AC3E}">
        <p14:creationId xmlns:p14="http://schemas.microsoft.com/office/powerpoint/2010/main" val="3381574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a:bodyPr>
          <a:lstStyle/>
          <a:p>
            <a:r>
              <a:rPr lang="en-US" dirty="0"/>
              <a:t>The expected value of perfect information (EVPI) combines the probability of being most effective with the </a:t>
            </a:r>
            <a:r>
              <a:rPr lang="en-US" i="1" dirty="0"/>
              <a:t>magnitude</a:t>
            </a:r>
            <a:r>
              <a:rPr lang="en-US" dirty="0"/>
              <a:t> of the expected NMB </a:t>
            </a:r>
          </a:p>
          <a:p>
            <a:r>
              <a:rPr lang="en-US" dirty="0"/>
              <a:t>Intuitively, EVPI is the amount that a decision maker would be willing to pay to collect additional data and completely eliminate uncertainty</a:t>
            </a:r>
          </a:p>
          <a:p>
            <a:r>
              <a:rPr lang="en-US" dirty="0"/>
              <a:t>Mathematically, the EVPI is defined as the difference between the maximum expected NMB given perfect information and the maximum expected NMB given current information </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79</a:t>
            </a:fld>
            <a:endParaRPr lang="en-US"/>
          </a:p>
        </p:txBody>
      </p:sp>
      <p:sp>
        <p:nvSpPr>
          <p:cNvPr id="7" name="Rectangle 6">
            <a:extLst>
              <a:ext uri="{FF2B5EF4-FFF2-40B4-BE49-F238E27FC236}">
                <a16:creationId xmlns:a16="http://schemas.microsoft.com/office/drawing/2014/main" id="{BAEBED39-2F58-2F4E-91EC-4878526DC269}"/>
              </a:ext>
            </a:extLst>
          </p:cNvPr>
          <p:cNvSpPr/>
          <p:nvPr/>
        </p:nvSpPr>
        <p:spPr>
          <a:xfrm>
            <a:off x="1620610" y="3699921"/>
            <a:ext cx="2325756" cy="415498"/>
          </a:xfrm>
          <a:prstGeom prst="rect">
            <a:avLst/>
          </a:prstGeom>
        </p:spPr>
        <p:txBody>
          <a:bodyPr wrap="square">
            <a:spAutoFit/>
          </a:bodyPr>
          <a:lstStyle/>
          <a:p>
            <a:r>
              <a:rPr lang="en-US" sz="1050" i="1" dirty="0">
                <a:solidFill>
                  <a:srgbClr val="002060"/>
                </a:solidFill>
              </a:rPr>
              <a:t>NMB for optimal treatment at each random draw of the parameters </a:t>
            </a:r>
          </a:p>
        </p:txBody>
      </p:sp>
      <p:sp>
        <p:nvSpPr>
          <p:cNvPr id="9" name="Rectangle 8">
            <a:extLst>
              <a:ext uri="{FF2B5EF4-FFF2-40B4-BE49-F238E27FC236}">
                <a16:creationId xmlns:a16="http://schemas.microsoft.com/office/drawing/2014/main" id="{293F6F16-9069-8441-824B-C66ADC5A0929}"/>
              </a:ext>
            </a:extLst>
          </p:cNvPr>
          <p:cNvSpPr/>
          <p:nvPr/>
        </p:nvSpPr>
        <p:spPr>
          <a:xfrm>
            <a:off x="3867133" y="3699921"/>
            <a:ext cx="2485286" cy="415498"/>
          </a:xfrm>
          <a:prstGeom prst="rect">
            <a:avLst/>
          </a:prstGeom>
        </p:spPr>
        <p:txBody>
          <a:bodyPr wrap="square">
            <a:spAutoFit/>
          </a:bodyPr>
          <a:lstStyle/>
          <a:p>
            <a:r>
              <a:rPr lang="en-US" sz="1050" i="1" dirty="0">
                <a:solidFill>
                  <a:srgbClr val="002060"/>
                </a:solidFill>
              </a:rPr>
              <a:t>NMB of treatment that is optimal when averaged across all parameter draws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044D06-9577-1642-BA14-F03152A2EE2A}"/>
                  </a:ext>
                </a:extLst>
              </p:cNvPr>
              <p:cNvSpPr txBox="1"/>
              <p:nvPr/>
            </p:nvSpPr>
            <p:spPr>
              <a:xfrm>
                <a:off x="891540" y="3414379"/>
                <a:ext cx="5196840" cy="357521"/>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𝐸𝑉𝑃𝐼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max</m:t>
                              </m:r>
                            </m:e>
                            <m:sub>
                              <m:r>
                                <a:rPr lang="en-US" b="0" i="1" smtClean="0">
                                  <a:solidFill>
                                    <a:schemeClr val="tx1"/>
                                  </a:solidFill>
                                  <a:latin typeface="Cambria Math" panose="02040503050406030204" pitchFamily="18" charset="0"/>
                                </a:rPr>
                                <m:t>𝑗</m:t>
                              </m:r>
                            </m:sub>
                          </m:sSub>
                        </m:fName>
                        <m:e>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max</m:t>
                              </m:r>
                            </m:e>
                            <m:sub>
                              <m:r>
                                <a:rPr lang="en-US" i="1">
                                  <a:latin typeface="Cambria Math" panose="02040503050406030204" pitchFamily="18" charset="0"/>
                                </a:rPr>
                                <m:t>𝑗</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e>
                      </m:func>
                    </m:oMath>
                  </m:oMathPara>
                </a14:m>
                <a:endParaRPr lang="en-US" dirty="0">
                  <a:solidFill>
                    <a:schemeClr val="tx1"/>
                  </a:solidFill>
                </a:endParaRPr>
              </a:p>
            </p:txBody>
          </p:sp>
        </mc:Choice>
        <mc:Fallback xmlns="">
          <p:sp>
            <p:nvSpPr>
              <p:cNvPr id="5" name="TextBox 4">
                <a:extLst>
                  <a:ext uri="{FF2B5EF4-FFF2-40B4-BE49-F238E27FC236}">
                    <a16:creationId xmlns:a16="http://schemas.microsoft.com/office/drawing/2014/main" id="{87044D06-9577-1642-BA14-F03152A2EE2A}"/>
                  </a:ext>
                </a:extLst>
              </p:cNvPr>
              <p:cNvSpPr txBox="1">
                <a:spLocks noRot="1" noChangeAspect="1" noMove="1" noResize="1" noEditPoints="1" noAdjustHandles="1" noChangeArrowheads="1" noChangeShapeType="1" noTextEdit="1"/>
              </p:cNvSpPr>
              <p:nvPr/>
            </p:nvSpPr>
            <p:spPr>
              <a:xfrm>
                <a:off x="891540" y="3414379"/>
                <a:ext cx="5196840" cy="357521"/>
              </a:xfrm>
              <a:prstGeom prst="rect">
                <a:avLst/>
              </a:prstGeom>
              <a:blipFill>
                <a:blip r:embed="rId2"/>
                <a:stretch>
                  <a:fillRect b="-3448"/>
                </a:stretch>
              </a:blipFill>
            </p:spPr>
            <p:txBody>
              <a:bodyPr/>
              <a:lstStyle/>
              <a:p>
                <a:r>
                  <a:rPr lang="en-US">
                    <a:noFill/>
                  </a:rPr>
                  <a:t> </a:t>
                </a:r>
              </a:p>
            </p:txBody>
          </p:sp>
        </mc:Fallback>
      </mc:AlternateContent>
    </p:spTree>
    <p:extLst>
      <p:ext uri="{BB962C8B-B14F-4D97-AF65-F5344CB8AC3E}">
        <p14:creationId xmlns:p14="http://schemas.microsoft.com/office/powerpoint/2010/main" val="97084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80</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199" y="1665158"/>
            <a:ext cx="6378315" cy="2123658"/>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k best     </a:t>
            </a:r>
            <a:r>
              <a:rPr lang="en-US" sz="1100" dirty="0" err="1">
                <a:latin typeface="Lucida Console" panose="020B0609040504020204" pitchFamily="49" charset="0"/>
              </a:rPr>
              <a:t>enmbci</a:t>
            </a:r>
            <a:r>
              <a:rPr lang="en-US" sz="1100" dirty="0">
                <a:latin typeface="Lucida Console" panose="020B0609040504020204" pitchFamily="49" charset="0"/>
              </a:rPr>
              <a:t>     </a:t>
            </a:r>
            <a:r>
              <a:rPr lang="en-US" sz="1100" dirty="0" err="1">
                <a:latin typeface="Lucida Console" panose="020B0609040504020204" pitchFamily="49" charset="0"/>
              </a:rPr>
              <a:t>enmbpi</a:t>
            </a:r>
            <a:r>
              <a:rPr lang="en-US" sz="1100" dirty="0">
                <a:latin typeface="Lucida Console" panose="020B0609040504020204" pitchFamily="49" charset="0"/>
              </a:rPr>
              <a:t>          </a:t>
            </a:r>
            <a:r>
              <a:rPr lang="en-US" sz="1100" dirty="0" err="1">
                <a:latin typeface="Lucida Console" panose="020B0609040504020204" pitchFamily="49" charset="0"/>
              </a:rPr>
              <a:t>evpi</a:t>
            </a:r>
            <a:endParaRPr lang="en-US" sz="1100" dirty="0">
              <a:latin typeface="Lucida Console" panose="020B0609040504020204" pitchFamily="49" charset="0"/>
            </a:endParaRPr>
          </a:p>
          <a:p>
            <a:r>
              <a:rPr lang="en-US" sz="1100" dirty="0">
                <a:latin typeface="Lucida Console" panose="020B0609040504020204" pitchFamily="49" charset="0"/>
              </a:rPr>
              <a:t>  1:      1      0    1 -115243.22 -115243.22  7.275958e-11</a:t>
            </a:r>
          </a:p>
          <a:p>
            <a:r>
              <a:rPr lang="en-US" sz="1100" dirty="0">
                <a:latin typeface="Lucida Console" panose="020B0609040504020204" pitchFamily="49" charset="0"/>
              </a:rPr>
              <a:t>  2:      1    500    1 -110620.84 -110620.84 -4.365575e-11</a:t>
            </a:r>
          </a:p>
          <a:p>
            <a:r>
              <a:rPr lang="en-US" sz="1100" dirty="0">
                <a:latin typeface="Lucida Console" panose="020B0609040504020204" pitchFamily="49" charset="0"/>
              </a:rPr>
              <a:t>  3:      1   1000    1 -105998.46 -105998.46  4.365575e-11</a:t>
            </a:r>
          </a:p>
          <a:p>
            <a:r>
              <a:rPr lang="en-US" sz="1100" dirty="0">
                <a:latin typeface="Lucida Console" panose="020B0609040504020204" pitchFamily="49" charset="0"/>
              </a:rPr>
              <a:t>  4:      1   1500    1 -101376.08 -101376.08  0.000000e+00</a:t>
            </a:r>
          </a:p>
          <a:p>
            <a:r>
              <a:rPr lang="en-US" sz="1100" dirty="0">
                <a:latin typeface="Lucida Console" panose="020B0609040504020204" pitchFamily="49" charset="0"/>
              </a:rPr>
              <a:t>  5:      1   2000    1  -96753.71  -96753.71  0.000000e+00</a:t>
            </a:r>
          </a:p>
          <a:p>
            <a:r>
              <a:rPr lang="en-US" sz="1100" dirty="0">
                <a:latin typeface="Lucida Console" panose="020B0609040504020204" pitchFamily="49" charset="0"/>
              </a:rPr>
              <a:t> ---                                                       </a:t>
            </a:r>
          </a:p>
          <a:p>
            <a:r>
              <a:rPr lang="en-US" sz="1100" dirty="0">
                <a:latin typeface="Lucida Console" panose="020B0609040504020204" pitchFamily="49" charset="0"/>
              </a:rPr>
              <a:t>497:      1 248000    2 3297781.34 3297781.34  9.313226e-10</a:t>
            </a:r>
          </a:p>
          <a:p>
            <a:r>
              <a:rPr lang="en-US" sz="1100" dirty="0">
                <a:latin typeface="Lucida Console" panose="020B0609040504020204" pitchFamily="49" charset="0"/>
              </a:rPr>
              <a:t>498:      1 248500    2 3305188.05 3305188.05 -4.656613e-10</a:t>
            </a:r>
          </a:p>
          <a:p>
            <a:r>
              <a:rPr lang="en-US" sz="1100" dirty="0">
                <a:latin typeface="Lucida Console" panose="020B0609040504020204" pitchFamily="49" charset="0"/>
              </a:rPr>
              <a:t>499:      1 249000    2 3312594.76 3312594.76  0.000000e+00</a:t>
            </a:r>
          </a:p>
          <a:p>
            <a:r>
              <a:rPr lang="en-US" sz="1100" dirty="0">
                <a:latin typeface="Lucida Console" panose="020B0609040504020204" pitchFamily="49" charset="0"/>
              </a:rPr>
              <a:t>500:      1 249500    2 3320001.46 3320001.46 -4.656613e-10</a:t>
            </a:r>
          </a:p>
          <a:p>
            <a:r>
              <a:rPr lang="en-US" sz="1100" dirty="0">
                <a:latin typeface="Lucida Console" panose="020B0609040504020204" pitchFamily="49" charset="0"/>
              </a:rPr>
              <a:t>501:      1 250000    2 3327408.17 3327408.17 -9.313226e-10</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204176"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endParaRPr lang="en-US" sz="1100" dirty="0">
              <a:latin typeface="Lucida Console" panose="020B0609040504020204" pitchFamily="49" charset="0"/>
            </a:endParaRPr>
          </a:p>
        </p:txBody>
      </p:sp>
    </p:spTree>
    <p:extLst>
      <p:ext uri="{BB962C8B-B14F-4D97-AF65-F5344CB8AC3E}">
        <p14:creationId xmlns:p14="http://schemas.microsoft.com/office/powerpoint/2010/main" val="32250308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81</a:t>
            </a:fld>
            <a:endParaRPr lang="en-US"/>
          </a:p>
        </p:txBody>
      </p:sp>
      <p:sp>
        <p:nvSpPr>
          <p:cNvPr id="4" name="Rectangle 3">
            <a:extLst>
              <a:ext uri="{FF2B5EF4-FFF2-40B4-BE49-F238E27FC236}">
                <a16:creationId xmlns:a16="http://schemas.microsoft.com/office/drawing/2014/main" id="{4A3E81A9-EEF2-6B4C-942C-B006C29CD904}"/>
              </a:ext>
            </a:extLst>
          </p:cNvPr>
          <p:cNvSpPr/>
          <p:nvPr/>
        </p:nvSpPr>
        <p:spPr>
          <a:xfrm>
            <a:off x="457200" y="1032070"/>
            <a:ext cx="6468256"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evpi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("Expected value of perfect information")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a:t>
            </a:r>
          </a:p>
        </p:txBody>
      </p:sp>
    </p:spTree>
    <p:extLst>
      <p:ext uri="{BB962C8B-B14F-4D97-AF65-F5344CB8AC3E}">
        <p14:creationId xmlns:p14="http://schemas.microsoft.com/office/powerpoint/2010/main" val="16406752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82</a:t>
            </a:fld>
            <a:endParaRPr lang="en-US"/>
          </a:p>
        </p:txBody>
      </p:sp>
      <p:pic>
        <p:nvPicPr>
          <p:cNvPr id="4" name="Picture 3">
            <a:extLst>
              <a:ext uri="{FF2B5EF4-FFF2-40B4-BE49-F238E27FC236}">
                <a16:creationId xmlns:a16="http://schemas.microsoft.com/office/drawing/2014/main" id="{6525220C-07C1-9E42-A03E-D8D68D0B9E1D}"/>
              </a:ext>
            </a:extLst>
          </p:cNvPr>
          <p:cNvPicPr>
            <a:picLocks noChangeAspect="1"/>
          </p:cNvPicPr>
          <p:nvPr/>
        </p:nvPicPr>
        <p:blipFill>
          <a:blip r:embed="rId2"/>
          <a:stretch>
            <a:fillRect/>
          </a:stretch>
        </p:blipFill>
        <p:spPr>
          <a:xfrm>
            <a:off x="1798819" y="944246"/>
            <a:ext cx="5878955" cy="4199254"/>
          </a:xfrm>
          <a:prstGeom prst="rect">
            <a:avLst/>
          </a:prstGeom>
        </p:spPr>
      </p:pic>
    </p:spTree>
    <p:extLst>
      <p:ext uri="{BB962C8B-B14F-4D97-AF65-F5344CB8AC3E}">
        <p14:creationId xmlns:p14="http://schemas.microsoft.com/office/powerpoint/2010/main" val="36944926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83</a:t>
            </a:fld>
            <a:endParaRPr lang="en-US"/>
          </a:p>
        </p:txBody>
      </p:sp>
      <p:pic>
        <p:nvPicPr>
          <p:cNvPr id="5" name="Picture 4">
            <a:extLst>
              <a:ext uri="{FF2B5EF4-FFF2-40B4-BE49-F238E27FC236}">
                <a16:creationId xmlns:a16="http://schemas.microsoft.com/office/drawing/2014/main" id="{5FD09F38-B2E7-D645-BD5A-ECC1066FA16A}"/>
              </a:ext>
            </a:extLst>
          </p:cNvPr>
          <p:cNvPicPr>
            <a:picLocks noChangeAspect="1"/>
          </p:cNvPicPr>
          <p:nvPr/>
        </p:nvPicPr>
        <p:blipFill>
          <a:blip r:embed="rId2"/>
          <a:stretch>
            <a:fillRect/>
          </a:stretch>
        </p:blipFill>
        <p:spPr>
          <a:xfrm>
            <a:off x="2874893" y="0"/>
            <a:ext cx="6269107"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2FEF32-E71F-3F49-9E0A-8125ADA13BDD}"/>
              </a:ext>
            </a:extLst>
          </p:cNvPr>
          <p:cNvPicPr>
            <a:picLocks noChangeAspect="1"/>
          </p:cNvPicPr>
          <p:nvPr/>
        </p:nvPicPr>
        <p:blipFill>
          <a:blip r:embed="rId2"/>
          <a:stretch>
            <a:fillRect/>
          </a:stretch>
        </p:blipFill>
        <p:spPr>
          <a:xfrm>
            <a:off x="457200" y="710133"/>
            <a:ext cx="8111878" cy="4433367"/>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84</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a:t>
            </a:r>
            <a:r>
              <a:rPr lang="en-US" i="1"/>
              <a:t>the R-script “06-cea.R”</a:t>
            </a:r>
            <a:endParaRPr lang="en-US" i="1" dirty="0"/>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85</a:t>
            </a:fld>
            <a:endParaRPr lang="en-US"/>
          </a:p>
        </p:txBody>
      </p:sp>
    </p:spTree>
    <p:extLst>
      <p:ext uri="{BB962C8B-B14F-4D97-AF65-F5344CB8AC3E}">
        <p14:creationId xmlns:p14="http://schemas.microsoft.com/office/powerpoint/2010/main" val="21157413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8B7144-8119-7F4C-8E0F-B781241B3862}"/>
              </a:ext>
            </a:extLst>
          </p:cNvPr>
          <p:cNvSpPr>
            <a:spLocks noGrp="1"/>
          </p:cNvSpPr>
          <p:nvPr>
            <p:ph type="body" idx="1"/>
          </p:nvPr>
        </p:nvSpPr>
        <p:spPr/>
        <p:txBody>
          <a:bodyPr/>
          <a:lstStyle/>
          <a:p>
            <a:r>
              <a:rPr lang="en-US" dirty="0"/>
              <a:t>Day 2</a:t>
            </a:r>
          </a:p>
        </p:txBody>
      </p:sp>
    </p:spTree>
    <p:extLst>
      <p:ext uri="{BB962C8B-B14F-4D97-AF65-F5344CB8AC3E}">
        <p14:creationId xmlns:p14="http://schemas.microsoft.com/office/powerpoint/2010/main" val="23418299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lnSpcReduction="10000"/>
          </a:bodyPr>
          <a:lstStyle/>
          <a:p>
            <a:r>
              <a:rPr lang="en-US" dirty="0"/>
              <a:t>A modular and computationally efficient R package for building simulation models for economic evaluation</a:t>
            </a:r>
          </a:p>
          <a:p>
            <a:r>
              <a:rPr lang="en-US" dirty="0"/>
              <a:t>Supports both cohort and individual-level models, encompassing Markov (time-homogeneous and time-inhomogeneous) and semi-Markov processes</a:t>
            </a:r>
          </a:p>
          <a:p>
            <a:pPr lvl="1"/>
            <a:r>
              <a:rPr lang="en-US" dirty="0"/>
              <a:t>cohort discrete time state transition models (</a:t>
            </a:r>
            <a:r>
              <a:rPr lang="en-US" dirty="0" err="1"/>
              <a:t>cDTSTM</a:t>
            </a:r>
            <a:r>
              <a:rPr lang="en-US" dirty="0"/>
              <a:t>)</a:t>
            </a:r>
          </a:p>
          <a:p>
            <a:pPr lvl="1"/>
            <a:r>
              <a:rPr lang="en-US" dirty="0"/>
              <a:t>individual-level continuous time state transition models (</a:t>
            </a:r>
            <a:r>
              <a:rPr lang="en-US" dirty="0" err="1"/>
              <a:t>iCTSTM</a:t>
            </a:r>
            <a:r>
              <a:rPr lang="en-US" dirty="0"/>
              <a:t>)</a:t>
            </a:r>
          </a:p>
          <a:p>
            <a:pPr lvl="1"/>
            <a:r>
              <a:rPr lang="en-US" dirty="0"/>
              <a:t>n-state partitioned survival models (PSM)</a:t>
            </a:r>
          </a:p>
          <a:p>
            <a:r>
              <a:rPr lang="en-US" dirty="0"/>
              <a:t>Parameterization by</a:t>
            </a:r>
            <a:r>
              <a:rPr lang="en-US" i="1" dirty="0"/>
              <a:t> </a:t>
            </a:r>
            <a:r>
              <a:rPr lang="en-US" dirty="0"/>
              <a:t>fitting a statistical model in R or by using estimates from external sources</a:t>
            </a:r>
          </a:p>
          <a:p>
            <a:r>
              <a:rPr lang="en-US" dirty="0"/>
              <a:t>Nearly all simulation code written in C++ under the hood, but you don’t need to know C++ to use it!</a:t>
            </a:r>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88</a:t>
            </a:fld>
            <a:endParaRPr lang="en-US"/>
          </a:p>
        </p:txBody>
      </p:sp>
      <p:pic>
        <p:nvPicPr>
          <p:cNvPr id="5" name="Picture 4">
            <a:extLst>
              <a:ext uri="{FF2B5EF4-FFF2-40B4-BE49-F238E27FC236}">
                <a16:creationId xmlns:a16="http://schemas.microsoft.com/office/drawing/2014/main" id="{2E30AF2E-7429-9748-B675-EB70CF003889}"/>
              </a:ext>
            </a:extLst>
          </p:cNvPr>
          <p:cNvPicPr>
            <a:picLocks noChangeAspect="1"/>
          </p:cNvPicPr>
          <p:nvPr/>
        </p:nvPicPr>
        <p:blipFill>
          <a:blip r:embed="rId2"/>
          <a:stretch>
            <a:fillRect/>
          </a:stretch>
        </p:blipFill>
        <p:spPr>
          <a:xfrm>
            <a:off x="8028591" y="76505"/>
            <a:ext cx="932958" cy="1074431"/>
          </a:xfrm>
          <a:prstGeom prst="rect">
            <a:avLst/>
          </a:prstGeom>
        </p:spPr>
      </p:pic>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modeling process</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89</a:t>
            </a:fld>
            <a:endParaRPr lang="en-US"/>
          </a:p>
        </p:txBody>
      </p:sp>
    </p:spTree>
    <p:extLst>
      <p:ext uri="{BB962C8B-B14F-4D97-AF65-F5344CB8AC3E}">
        <p14:creationId xmlns:p14="http://schemas.microsoft.com/office/powerpoint/2010/main" val="3366760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90</a:t>
            </a:fld>
            <a:endParaRPr lang="en-US"/>
          </a:p>
        </p:txBody>
      </p:sp>
    </p:spTree>
    <p:extLst>
      <p:ext uri="{BB962C8B-B14F-4D97-AF65-F5344CB8AC3E}">
        <p14:creationId xmlns:p14="http://schemas.microsoft.com/office/powerpoint/2010/main" val="11211337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91</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92</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 (for PSA)</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93</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94</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153130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It is typically useful to ”transform” underlying parameters (</a:t>
            </a:r>
            <a:r>
              <a:rPr lang="en-US" sz="1600" dirty="0" err="1">
                <a:solidFill>
                  <a:schemeClr val="accent3"/>
                </a:solidFill>
                <a:latin typeface="Lucida Console" panose="020B0609040504020204" pitchFamily="49" charset="0"/>
              </a:rPr>
              <a:t>params</a:t>
            </a:r>
            <a:r>
              <a:rPr lang="en-US" dirty="0"/>
              <a:t>) into transformed parameters (</a:t>
            </a:r>
            <a:r>
              <a:rPr lang="en-US" sz="1600" dirty="0" err="1">
                <a:solidFill>
                  <a:schemeClr val="accent3"/>
                </a:solidFill>
                <a:latin typeface="Lucida Console" panose="020B0609040504020204" pitchFamily="49" charset="0"/>
              </a:rPr>
              <a:t>tparams</a:t>
            </a:r>
            <a:r>
              <a:rPr lang="en-US" dirty="0"/>
              <a:t>) more relevant for the simulation</a:t>
            </a:r>
          </a:p>
          <a:p>
            <a:pPr lvl="1"/>
            <a:r>
              <a:rPr lang="en-US" dirty="0"/>
              <a:t>e.g., predicting an element of a transition probability matrix as a function of the treatment strategy</a:t>
            </a:r>
          </a:p>
          <a:p>
            <a:r>
              <a:rPr lang="en-US" dirty="0"/>
              <a:t>We previously did this in the base R PSA example…</a:t>
            </a:r>
          </a:p>
        </p:txBody>
      </p:sp>
    </p:spTree>
    <p:extLst>
      <p:ext uri="{BB962C8B-B14F-4D97-AF65-F5344CB8AC3E}">
        <p14:creationId xmlns:p14="http://schemas.microsoft.com/office/powerpoint/2010/main" val="23767677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95</a:t>
            </a:fld>
            <a:endParaRPr lang="en-US" dirty="0"/>
          </a:p>
        </p:txBody>
      </p:sp>
      <p:sp>
        <p:nvSpPr>
          <p:cNvPr id="9" name="Rectangle 8">
            <a:extLst>
              <a:ext uri="{FF2B5EF4-FFF2-40B4-BE49-F238E27FC236}">
                <a16:creationId xmlns:a16="http://schemas.microsoft.com/office/drawing/2014/main" id="{A4E9BE8C-711F-114B-83CA-FF3F6C5A3EAE}"/>
              </a:ext>
            </a:extLst>
          </p:cNvPr>
          <p:cNvSpPr/>
          <p:nvPr/>
        </p:nvSpPr>
        <p:spPr>
          <a:xfrm>
            <a:off x="211741" y="126742"/>
            <a:ext cx="8528787" cy="4801314"/>
          </a:xfrm>
          <a:prstGeom prst="rect">
            <a:avLst/>
          </a:prstGeom>
          <a:solidFill>
            <a:schemeClr val="bg1">
              <a:lumMod val="85000"/>
            </a:schemeClr>
          </a:solidFill>
        </p:spPr>
        <p:txBody>
          <a:bodyPr wrap="square">
            <a:spAutoFit/>
          </a:bodyPr>
          <a:lstStyle/>
          <a:p>
            <a:r>
              <a:rPr lang="en-US" sz="900" b="1" dirty="0" err="1">
                <a:solidFill>
                  <a:schemeClr val="accent3"/>
                </a:solidFill>
                <a:latin typeface="Lucida Console" panose="020B0609040504020204" pitchFamily="49" charset="0"/>
              </a:rPr>
              <a:t>sim_model</a:t>
            </a:r>
            <a:r>
              <a:rPr lang="en-US" sz="900" b="1" dirty="0">
                <a:solidFill>
                  <a:schemeClr val="accent3"/>
                </a:solidFill>
                <a:latin typeface="Lucida Console" panose="020B0609040504020204" pitchFamily="49" charset="0"/>
              </a:rPr>
              <a:t> </a:t>
            </a:r>
            <a:r>
              <a:rPr lang="en-US" sz="900" dirty="0">
                <a:latin typeface="Lucida Console" panose="020B0609040504020204" pitchFamily="49" charset="0"/>
              </a:rPr>
              <a:t>&lt;- function(</a:t>
            </a:r>
            <a:r>
              <a:rPr lang="en-US" sz="900" dirty="0" err="1">
                <a:latin typeface="Lucida Console" panose="020B0609040504020204" pitchFamily="49" charset="0"/>
              </a:rPr>
              <a:t>params_rng</a:t>
            </a:r>
            <a:r>
              <a:rPr lang="en-US" sz="900" dirty="0">
                <a:latin typeface="Lucida Console" panose="020B0609040504020204" pitchFamily="49" charset="0"/>
              </a:rPr>
              <a:t>, data, </a:t>
            </a:r>
            <a:r>
              <a:rPr lang="en-US" sz="900" dirty="0" err="1">
                <a:latin typeface="Lucida Console" panose="020B0609040504020204" pitchFamily="49" charset="0"/>
              </a:rPr>
              <a:t>n_cycles</a:t>
            </a:r>
            <a:r>
              <a:rPr lang="en-US" sz="900" dirty="0">
                <a:latin typeface="Lucida Console" panose="020B0609040504020204" pitchFamily="49" charset="0"/>
              </a:rPr>
              <a:t> = 85, </a:t>
            </a:r>
            <a:r>
              <a:rPr lang="en-US" sz="900" dirty="0" err="1">
                <a:latin typeface="Lucida Console" panose="020B0609040504020204" pitchFamily="49" charset="0"/>
              </a:rPr>
              <a:t>dr_qalys</a:t>
            </a:r>
            <a:r>
              <a:rPr lang="en-US" sz="900" dirty="0">
                <a:latin typeface="Lucida Console" panose="020B0609040504020204" pitchFamily="49" charset="0"/>
              </a:rPr>
              <a:t> = .03, </a:t>
            </a:r>
            <a:r>
              <a:rPr lang="en-US" sz="900" dirty="0" err="1">
                <a:latin typeface="Lucida Console" panose="020B0609040504020204" pitchFamily="49" charset="0"/>
              </a:rPr>
              <a:t>dr_costs</a:t>
            </a:r>
            <a:r>
              <a:rPr lang="en-US" sz="900" dirty="0">
                <a:latin typeface="Lucida Console" panose="020B0609040504020204" pitchFamily="49" charset="0"/>
              </a:rPr>
              <a:t> = .03){</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Initialize array of matrices</a:t>
            </a:r>
          </a:p>
          <a:p>
            <a:r>
              <a:rPr lang="en-US" sz="900" dirty="0">
                <a:latin typeface="Lucida Console" panose="020B0609040504020204" pitchFamily="49" charset="0"/>
              </a:rPr>
              <a: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attr</a:t>
            </a:r>
            <a:r>
              <a:rPr lang="en-US" sz="900" dirty="0">
                <a:latin typeface="Lucida Console" panose="020B0609040504020204" pitchFamily="49" charset="0"/>
              </a:rPr>
              <a:t>(</a:t>
            </a:r>
            <a:r>
              <a:rPr lang="en-US" sz="900" dirty="0" err="1">
                <a:latin typeface="Lucida Console" panose="020B0609040504020204" pitchFamily="49" charset="0"/>
              </a:rPr>
              <a:t>params_rng</a:t>
            </a:r>
            <a:r>
              <a:rPr lang="en-US" sz="900" dirty="0">
                <a:latin typeface="Lucida Console" panose="020B0609040504020204" pitchFamily="49" charset="0"/>
              </a:rPr>
              <a:t>, "n")</a:t>
            </a:r>
          </a:p>
          <a:p>
            <a:r>
              <a:rPr lang="en-US" sz="900" dirty="0">
                <a:latin typeface="Lucida Console" panose="020B0609040504020204" pitchFamily="49" charset="0"/>
              </a:rPr>
              <a:t>  </a:t>
            </a:r>
            <a:r>
              <a:rPr lang="en-US" sz="900" dirty="0" err="1">
                <a:latin typeface="Lucida Console" panose="020B0609040504020204" pitchFamily="49" charset="0"/>
              </a:rPr>
              <a:t>n_strategies</a:t>
            </a:r>
            <a:r>
              <a:rPr lang="en-US" sz="900" dirty="0">
                <a:latin typeface="Lucida Console" panose="020B0609040504020204" pitchFamily="49" charset="0"/>
              </a:rPr>
              <a:t> &lt;- </a:t>
            </a:r>
            <a:r>
              <a:rPr lang="en-US" sz="900" dirty="0" err="1">
                <a:latin typeface="Lucida Console" panose="020B0609040504020204" pitchFamily="49" charset="0"/>
              </a:rPr>
              <a:t>nrow</a:t>
            </a:r>
            <a:r>
              <a:rPr lang="en-US" sz="900" dirty="0">
                <a:latin typeface="Lucida Console" panose="020B0609040504020204" pitchFamily="49" charset="0"/>
              </a:rPr>
              <a:t>(data)</a:t>
            </a:r>
          </a:p>
          <a:p>
            <a:r>
              <a:rPr lang="en-US" sz="900" dirty="0">
                <a:latin typeface="Lucida Console" panose="020B0609040504020204" pitchFamily="49" charset="0"/>
              </a:rPr>
              <a:t>  out &lt;- array(NA, dim = c(</a:t>
            </a:r>
            <a:r>
              <a:rPr lang="en-US" sz="900" dirty="0" err="1">
                <a:latin typeface="Lucida Console" panose="020B0609040504020204" pitchFamily="49" charset="0"/>
              </a:rPr>
              <a:t>n_cycles</a:t>
            </a:r>
            <a:r>
              <a:rPr lang="en-US" sz="900" dirty="0">
                <a:latin typeface="Lucida Console" panose="020B0609040504020204" pitchFamily="49" charset="0"/>
              </a:rPr>
              <a:t> + 1, 7, </a:t>
            </a:r>
            <a:r>
              <a:rPr lang="en-US" sz="900" dirty="0" err="1">
                <a:latin typeface="Lucida Console" panose="020B0609040504020204" pitchFamily="49" charset="0"/>
              </a:rPr>
              <a:t>n_samples</a:t>
            </a:r>
            <a:r>
              <a:rPr lang="en-US" sz="900" dirty="0">
                <a:latin typeface="Lucida Console" panose="020B0609040504020204" pitchFamily="49" charset="0"/>
              </a:rPr>
              <a:t> * </a:t>
            </a:r>
            <a:r>
              <a:rPr lang="en-US" sz="900" dirty="0" err="1">
                <a:latin typeface="Lucida Console" panose="020B0609040504020204" pitchFamily="49" charset="0"/>
              </a:rPr>
              <a:t>n_strategies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dimnames</a:t>
            </a:r>
            <a:r>
              <a:rPr lang="en-US" sz="900" dirty="0">
                <a:latin typeface="Lucida Console" panose="020B0609040504020204" pitchFamily="49" charset="0"/>
              </a:rPr>
              <a:t>(out) &lt;- list(NULL, c("H", "S1", "S2", "D",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dcosts_med</a:t>
            </a:r>
            <a:r>
              <a:rPr lang="en-US" sz="900" dirty="0">
                <a:latin typeface="Lucida Console" panose="020B0609040504020204" pitchFamily="49" charset="0"/>
              </a:rPr>
              <a:t>", "</a:t>
            </a:r>
            <a:r>
              <a:rPr lang="en-US" sz="900" dirty="0" err="1">
                <a:latin typeface="Lucida Console" panose="020B0609040504020204" pitchFamily="49" charset="0"/>
              </a:rPr>
              <a:t>dcosts_treat</a:t>
            </a:r>
            <a:r>
              <a:rPr lang="en-US" sz="900" dirty="0">
                <a:latin typeface="Lucida Console" panose="020B0609040504020204" pitchFamily="49" charset="0"/>
              </a:rPr>
              <a:t>"), NULL)</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Run the simulation</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&lt;- 1</a:t>
            </a:r>
          </a:p>
          <a:p>
            <a:r>
              <a:rPr lang="en-US" sz="900" dirty="0">
                <a:latin typeface="Lucida Console" panose="020B0609040504020204" pitchFamily="49" charset="0"/>
              </a:rPr>
              <a:t>  for (s in 1:n_samples){ </a:t>
            </a:r>
            <a:r>
              <a:rPr lang="en-US" sz="900" dirty="0">
                <a:solidFill>
                  <a:schemeClr val="accent6"/>
                </a:solidFill>
                <a:latin typeface="Lucida Console" panose="020B0609040504020204" pitchFamily="49" charset="0"/>
              </a:rPr>
              <a:t># Start PSA loop</a:t>
            </a:r>
          </a:p>
          <a:p>
            <a:r>
              <a:rPr lang="en-US" sz="900" dirty="0">
                <a:latin typeface="Lucida Console" panose="020B0609040504020204" pitchFamily="49" charset="0"/>
              </a:rPr>
              <a:t>    for (k in 1:n_strategies) { </a:t>
            </a:r>
            <a:r>
              <a:rPr lang="en-US" sz="900" dirty="0">
                <a:solidFill>
                  <a:schemeClr val="accent6"/>
                </a:solidFill>
                <a:latin typeface="Lucida Console" panose="020B0609040504020204" pitchFamily="49" charset="0"/>
              </a:rPr>
              <a:t># Start treatment strategy loop</a:t>
            </a:r>
          </a:p>
          <a:p>
            <a:r>
              <a:rPr lang="en-US" sz="900" dirty="0">
                <a:latin typeface="Lucida Console" panose="020B0609040504020204" pitchFamily="49" charset="0"/>
              </a:rPr>
              <a:t>      x &lt;- </a:t>
            </a:r>
            <a:r>
              <a:rPr lang="en-US" sz="900" b="1" dirty="0" err="1">
                <a:latin typeface="Lucida Console" panose="020B0609040504020204" pitchFamily="49" charset="0"/>
              </a:rPr>
              <a:t>sim_stateprobs</a:t>
            </a:r>
            <a:r>
              <a:rPr lang="en-US" sz="900" dirty="0">
                <a:latin typeface="Lucida Console" panose="020B0609040504020204" pitchFamily="49" charset="0"/>
              </a:rPr>
              <a:t>(p0 = </a:t>
            </a:r>
            <a:r>
              <a:rPr lang="en-US" sz="900" dirty="0" err="1">
                <a:latin typeface="Lucida Console" panose="020B0609040504020204" pitchFamily="49" charset="0"/>
              </a:rPr>
              <a:t>params_rng$p_soc</a:t>
            </a:r>
            <a:r>
              <a:rPr lang="en-US" sz="900" dirty="0">
                <a:latin typeface="Lucida Console" panose="020B0609040504020204" pitchFamily="49" charset="0"/>
              </a:rPr>
              <a:t>[s, ],</a:t>
            </a:r>
          </a:p>
          <a:p>
            <a:r>
              <a:rPr lang="en-US" sz="900" dirty="0">
                <a:latin typeface="Lucida Console" panose="020B0609040504020204" pitchFamily="49" charset="0"/>
              </a:rPr>
              <a:t>                          </a:t>
            </a:r>
            <a:r>
              <a:rPr lang="en-US" sz="900" dirty="0" err="1">
                <a:latin typeface="Lucida Console" panose="020B0609040504020204" pitchFamily="49" charset="0"/>
              </a:rPr>
              <a:t>rr</a:t>
            </a:r>
            <a:r>
              <a:rPr lang="en-US" sz="900" dirty="0">
                <a:latin typeface="Lucida Console" panose="020B0609040504020204" pitchFamily="49" charset="0"/>
              </a:rPr>
              <a:t> = </a:t>
            </a:r>
            <a:r>
              <a:rPr lang="en-US" sz="900" dirty="0" err="1">
                <a:latin typeface="Lucida Console" panose="020B0609040504020204" pitchFamily="49" charset="0"/>
              </a:rPr>
              <a:t>params_rng$rr_new</a:t>
            </a:r>
            <a:r>
              <a:rPr lang="en-US" sz="900" dirty="0">
                <a:latin typeface="Lucida Console" panose="020B0609040504020204" pitchFamily="49" charset="0"/>
              </a:rPr>
              <a:t>[s],</a:t>
            </a:r>
          </a:p>
          <a:p>
            <a:r>
              <a:rPr lang="en-US" sz="900" dirty="0">
                <a:latin typeface="Lucida Console" panose="020B0609040504020204" pitchFamily="49" charset="0"/>
              </a:rPr>
              <a:t>                          strategy = </a:t>
            </a:r>
            <a:r>
              <a:rPr lang="en-US" sz="900" dirty="0" err="1">
                <a:latin typeface="Lucida Console" panose="020B0609040504020204" pitchFamily="49" charset="0"/>
              </a:rPr>
              <a:t>data$strategy</a:t>
            </a:r>
            <a:r>
              <a:rPr lang="en-US" sz="900" dirty="0">
                <a:latin typeface="Lucida Console" panose="020B0609040504020204" pitchFamily="49" charset="0"/>
              </a:rPr>
              <a:t>[k],</a:t>
            </a:r>
          </a:p>
          <a:p>
            <a:r>
              <a:rPr lang="en-US" sz="900" dirty="0">
                <a:latin typeface="Lucida Console" panose="020B0609040504020204" pitchFamily="49" charset="0"/>
              </a:rPr>
              <a:t>                          </a:t>
            </a:r>
            <a:r>
              <a:rPr lang="en-US" sz="900" dirty="0" err="1">
                <a:latin typeface="Lucida Console" panose="020B0609040504020204" pitchFamily="49" charset="0"/>
              </a:rPr>
              <a:t>n_cycles</a:t>
            </a:r>
            <a:r>
              <a:rPr lang="en-US" sz="900" dirty="0">
                <a:latin typeface="Lucida Console" panose="020B0609040504020204" pitchFamily="49" charset="0"/>
              </a:rPr>
              <a:t> = </a:t>
            </a:r>
            <a:r>
              <a:rPr lang="en-US" sz="900" dirty="0" err="1">
                <a:latin typeface="Lucida Console" panose="020B0609040504020204" pitchFamily="49" charset="0"/>
              </a:rPr>
              <a:t>n_cycles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dqalys</a:t>
            </a:r>
            <a:r>
              <a:rPr lang="en-US" sz="900" dirty="0">
                <a:latin typeface="Lucida Console" panose="020B0609040504020204" pitchFamily="49" charset="0"/>
              </a:rPr>
              <a:t> &lt;- </a:t>
            </a:r>
            <a:r>
              <a:rPr lang="en-US" sz="900" b="1" dirty="0" err="1">
                <a:latin typeface="Lucida Console" panose="020B0609040504020204" pitchFamily="49" charset="0"/>
              </a:rPr>
              <a:t>compute_qalys</a:t>
            </a:r>
            <a:r>
              <a:rPr lang="en-US" sz="900" dirty="0">
                <a:latin typeface="Lucida Console" panose="020B0609040504020204" pitchFamily="49" charset="0"/>
              </a:rPr>
              <a:t>(x, utility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params_rng$u</a:t>
            </a:r>
            <a:r>
              <a:rPr lang="en-US" sz="900" dirty="0">
                <a:latin typeface="Lucida Console" panose="020B0609040504020204" pitchFamily="49" charset="0"/>
              </a:rPr>
              <a:t>[s]),</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dr_qalys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 &lt;- </a:t>
            </a:r>
            <a:r>
              <a:rPr lang="en-US" sz="900" b="1" dirty="0" err="1">
                <a:latin typeface="Lucida Console" panose="020B0609040504020204" pitchFamily="49" charset="0"/>
              </a:rPr>
              <a:t>compute_costs</a:t>
            </a:r>
            <a:r>
              <a:rPr lang="en-US" sz="900" dirty="0">
                <a:latin typeface="Lucida Console" panose="020B0609040504020204" pitchFamily="49" charset="0"/>
              </a:rPr>
              <a:t>(x,</a:t>
            </a:r>
          </a:p>
          <a:p>
            <a:r>
              <a:rPr lang="en-US" sz="900" dirty="0">
                <a:latin typeface="Lucida Console" panose="020B0609040504020204" pitchFamily="49" charset="0"/>
              </a:rPr>
              <a:t>                              </a:t>
            </a:r>
            <a:r>
              <a:rPr lang="en-US" sz="900" dirty="0" err="1">
                <a:latin typeface="Lucida Console" panose="020B0609040504020204" pitchFamily="49" charset="0"/>
              </a:rPr>
              <a:t>costs_medical</a:t>
            </a:r>
            <a:r>
              <a:rPr lang="en-US" sz="900" dirty="0">
                <a:latin typeface="Lucida Console" panose="020B0609040504020204" pitchFamily="49" charset="0"/>
              </a:rPr>
              <a:t>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params_rng$c_medical</a:t>
            </a:r>
            <a:r>
              <a:rPr lang="en-US" sz="900" dirty="0">
                <a:latin typeface="Lucida Console" panose="020B0609040504020204" pitchFamily="49" charset="0"/>
              </a:rPr>
              <a:t>[s]),</a:t>
            </a:r>
          </a:p>
          <a:p>
            <a:r>
              <a:rPr lang="en-US" sz="900" dirty="0">
                <a:latin typeface="Lucida Console" panose="020B0609040504020204" pitchFamily="49" charset="0"/>
              </a:rPr>
              <a:t>                              </a:t>
            </a:r>
            <a:r>
              <a:rPr lang="en-US" sz="900" dirty="0" err="1">
                <a:latin typeface="Lucida Console" panose="020B0609040504020204" pitchFamily="49" charset="0"/>
              </a:rPr>
              <a:t>costs_treat</a:t>
            </a:r>
            <a:r>
              <a:rPr lang="en-US" sz="900" dirty="0">
                <a:latin typeface="Lucida Console" panose="020B0609040504020204" pitchFamily="49" charset="0"/>
              </a:rPr>
              <a:t> = </a:t>
            </a:r>
            <a:r>
              <a:rPr lang="en-US" sz="900" dirty="0" err="1">
                <a:latin typeface="Lucida Console" panose="020B0609040504020204" pitchFamily="49" charset="0"/>
              </a:rPr>
              <a:t>ifelse</a:t>
            </a:r>
            <a:r>
              <a:rPr lang="en-US" sz="900" dirty="0">
                <a:latin typeface="Lucida Console" panose="020B0609040504020204" pitchFamily="49" charset="0"/>
              </a:rPr>
              <a:t>(</a:t>
            </a:r>
            <a:r>
              <a:rPr lang="en-US" sz="900" dirty="0" err="1">
                <a:latin typeface="Lucida Console" panose="020B0609040504020204" pitchFamily="49" charset="0"/>
              </a:rPr>
              <a:t>data$strategy</a:t>
            </a:r>
            <a:r>
              <a:rPr lang="en-US" sz="900" dirty="0">
                <a:latin typeface="Lucida Console" panose="020B0609040504020204" pitchFamily="49" charset="0"/>
              </a:rPr>
              <a:t>[k] == "SOC",</a:t>
            </a:r>
          </a:p>
          <a:p>
            <a:r>
              <a:rPr lang="en-US" sz="900" dirty="0">
                <a:latin typeface="Lucida Console" panose="020B0609040504020204" pitchFamily="49" charset="0"/>
              </a:rPr>
              <a:t>                                                   </a:t>
            </a:r>
            <a:r>
              <a:rPr lang="en-US" sz="900" dirty="0" err="1">
                <a:latin typeface="Lucida Console" panose="020B0609040504020204" pitchFamily="49" charset="0"/>
              </a:rPr>
              <a:t>params_rng$c_soc</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params_rng$c_new</a:t>
            </a:r>
            <a:r>
              <a:rPr lang="en-US" sz="900" dirty="0">
                <a:latin typeface="Lucida Console" panose="020B0609040504020204" pitchFamily="49" charset="0"/>
              </a:rPr>
              <a:t>), </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dr_costs</a:t>
            </a:r>
            <a:r>
              <a:rPr lang="en-US" sz="900" dirty="0">
                <a:latin typeface="Lucida Console" panose="020B0609040504020204" pitchFamily="49" charset="0"/>
              </a:rPr>
              <a:t>)</a:t>
            </a:r>
          </a:p>
          <a:p>
            <a:r>
              <a:rPr lang="en-US" sz="900" dirty="0">
                <a:latin typeface="Lucida Console" panose="020B0609040504020204" pitchFamily="49" charset="0"/>
              </a:rPr>
              <a:t>      out[, ,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cbind</a:t>
            </a:r>
            <a:r>
              <a:rPr lang="en-US" sz="900" dirty="0">
                <a:latin typeface="Lucida Console" panose="020B0609040504020204" pitchFamily="49" charset="0"/>
              </a:rPr>
              <a:t>(x,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i</a:t>
            </a:r>
            <a:r>
              <a:rPr lang="en-US" sz="900" dirty="0">
                <a:latin typeface="Lucida Console" panose="020B0609040504020204" pitchFamily="49" charset="0"/>
              </a:rPr>
              <a:t> + 1</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treatment strategy loop</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PSA loop</a:t>
            </a:r>
          </a:p>
          <a:p>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Store metadata and return</a:t>
            </a: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n_samples</a:t>
            </a:r>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"strategies") &lt;- </a:t>
            </a:r>
            <a:r>
              <a:rPr lang="en-US" sz="900" dirty="0" err="1">
                <a:latin typeface="Lucida Console" panose="020B0609040504020204" pitchFamily="49" charset="0"/>
              </a:rPr>
              <a:t>data$strategy</a:t>
            </a:r>
            <a:endParaRPr lang="en-US" sz="900" dirty="0">
              <a:latin typeface="Lucida Console" panose="020B0609040504020204" pitchFamily="49" charset="0"/>
            </a:endParaRPr>
          </a:p>
          <a:p>
            <a:r>
              <a:rPr lang="en-US" sz="900" dirty="0">
                <a:latin typeface="Lucida Console" panose="020B0609040504020204" pitchFamily="49" charset="0"/>
              </a:rPr>
              <a:t>  return(out)</a:t>
            </a:r>
          </a:p>
          <a:p>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sim_model</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params_rng</a:t>
            </a:r>
            <a:r>
              <a:rPr lang="en-US" sz="900" dirty="0">
                <a:latin typeface="Lucida Console" panose="020B0609040504020204" pitchFamily="49" charset="0"/>
              </a:rPr>
              <a:t>, data = </a:t>
            </a:r>
            <a:r>
              <a:rPr lang="en-US" sz="900" dirty="0">
                <a:solidFill>
                  <a:srgbClr val="0070C0"/>
                </a:solidFill>
                <a:latin typeface="Lucida Console" panose="020B0609040504020204" pitchFamily="49" charset="0"/>
              </a:rPr>
              <a:t>data</a:t>
            </a:r>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array_to_dt</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sim_out</a:t>
            </a:r>
            <a:r>
              <a:rPr lang="en-US" sz="900" dirty="0">
                <a:latin typeface="Lucida Console" panose="020B0609040504020204" pitchFamily="49" charset="0"/>
              </a:rPr>
              <a:t>)</a:t>
            </a:r>
          </a:p>
        </p:txBody>
      </p:sp>
    </p:spTree>
    <p:extLst>
      <p:ext uri="{BB962C8B-B14F-4D97-AF65-F5344CB8AC3E}">
        <p14:creationId xmlns:p14="http://schemas.microsoft.com/office/powerpoint/2010/main" val="8767348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96</a:t>
            </a:fld>
            <a:endParaRPr lang="en-US" dirty="0"/>
          </a:p>
        </p:txBody>
      </p:sp>
      <p:sp>
        <p:nvSpPr>
          <p:cNvPr id="10" name="Rectangle 9">
            <a:extLst>
              <a:ext uri="{FF2B5EF4-FFF2-40B4-BE49-F238E27FC236}">
                <a16:creationId xmlns:a16="http://schemas.microsoft.com/office/drawing/2014/main" id="{93FF56F1-C020-B941-B464-DCC9AAE66742}"/>
              </a:ext>
            </a:extLst>
          </p:cNvPr>
          <p:cNvSpPr/>
          <p:nvPr/>
        </p:nvSpPr>
        <p:spPr>
          <a:xfrm>
            <a:off x="222891"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6120512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97</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24580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sz="1800" dirty="0"/>
              <a:t>block in</a:t>
            </a:r>
            <a:r>
              <a:rPr lang="en-US" dirty="0"/>
              <a:t>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does the same thing, but most of the implementation is done for you (efficiently) </a:t>
            </a:r>
          </a:p>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sz="1600" dirty="0"/>
              <a:t>block returns:</a:t>
            </a:r>
          </a:p>
          <a:p>
            <a:pPr lvl="1"/>
            <a:r>
              <a:rPr lang="en-US" sz="1600" dirty="0" err="1">
                <a:solidFill>
                  <a:srgbClr val="525353"/>
                </a:solidFill>
                <a:latin typeface="Lucida Console" panose="020B0609040504020204" pitchFamily="49" charset="0"/>
              </a:rPr>
              <a:t>tpmatrix</a:t>
            </a:r>
            <a:r>
              <a:rPr lang="en-US" sz="1600" dirty="0"/>
              <a:t>: The </a:t>
            </a:r>
            <a:r>
              <a:rPr lang="en-US" sz="1600" dirty="0">
                <a:solidFill>
                  <a:srgbClr val="525353"/>
                </a:solidFill>
              </a:rPr>
              <a:t>transi</a:t>
            </a:r>
            <a:r>
              <a:rPr lang="en-US" sz="1600" dirty="0"/>
              <a:t>tion probability matrix</a:t>
            </a:r>
          </a:p>
          <a:p>
            <a:pPr lvl="1"/>
            <a:r>
              <a:rPr lang="en-US" sz="1600" dirty="0">
                <a:solidFill>
                  <a:srgbClr val="525353"/>
                </a:solidFill>
                <a:latin typeface="Lucida Console" panose="020B0609040504020204" pitchFamily="49" charset="0"/>
              </a:rPr>
              <a:t>utility</a:t>
            </a:r>
            <a:r>
              <a:rPr lang="en-US" sz="1600" dirty="0"/>
              <a:t>:</a:t>
            </a:r>
            <a:r>
              <a:rPr lang="en-US" sz="1600" b="1" dirty="0">
                <a:solidFill>
                  <a:srgbClr val="2E6FBB"/>
                </a:solidFill>
                <a:latin typeface="Lucida Console" panose="020B0609040504020204" pitchFamily="49" charset="0"/>
              </a:rPr>
              <a:t> </a:t>
            </a:r>
            <a:r>
              <a:rPr lang="en-US" sz="1600" dirty="0"/>
              <a:t>Utility assigned to each health state </a:t>
            </a:r>
          </a:p>
          <a:p>
            <a:pPr lvl="1"/>
            <a:r>
              <a:rPr lang="en-US" sz="1600" dirty="0">
                <a:solidFill>
                  <a:srgbClr val="525353"/>
                </a:solidFill>
                <a:latin typeface="Lucida Console" panose="020B0609040504020204" pitchFamily="49" charset="0"/>
              </a:rPr>
              <a:t>costs</a:t>
            </a:r>
            <a:r>
              <a:rPr lang="en-US" sz="1600" dirty="0"/>
              <a:t>:</a:t>
            </a:r>
            <a:r>
              <a:rPr lang="en-US" sz="1600" b="1" dirty="0">
                <a:solidFill>
                  <a:srgbClr val="2E6FBB"/>
                </a:solidFill>
                <a:latin typeface="Lucida Console" panose="020B0609040504020204" pitchFamily="49" charset="0"/>
              </a:rPr>
              <a:t> </a:t>
            </a:r>
            <a:r>
              <a:rPr lang="en-US" sz="1600" dirty="0"/>
              <a:t>Costs assigned to each health state for each cost category </a:t>
            </a:r>
            <a:endParaRPr lang="en-US" sz="1600" dirty="0">
              <a:solidFill>
                <a:schemeClr val="accent3"/>
              </a:solidFill>
              <a:latin typeface="Lucida Console" panose="020B0609040504020204" pitchFamily="49" charset="0"/>
            </a:endParaRPr>
          </a:p>
          <a:p>
            <a:r>
              <a:rPr lang="en-US" sz="1800" dirty="0"/>
              <a:t>All parameters are “transformed” using:</a:t>
            </a:r>
          </a:p>
          <a:p>
            <a:pPr marL="522287" lvl="1" indent="-342900">
              <a:buFont typeface="+mj-lt"/>
              <a:buAutoNum type="arabicPeriod"/>
            </a:pPr>
            <a:r>
              <a:rPr lang="en-US" sz="1600" dirty="0"/>
              <a:t>Columns of input data</a:t>
            </a:r>
          </a:p>
          <a:p>
            <a:pPr marL="522287" lvl="1" indent="-342900">
              <a:buFont typeface="+mj-lt"/>
              <a:buAutoNum type="arabicPeriod"/>
            </a:pPr>
            <a:r>
              <a:rPr lang="en-US" sz="1600" dirty="0"/>
              <a:t>Parameters returned by </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endParaRPr lang="en-US" sz="1600" dirty="0"/>
          </a:p>
          <a:p>
            <a:pPr lvl="1"/>
            <a:endParaRPr lang="en-US" sz="1600" dirty="0"/>
          </a:p>
          <a:p>
            <a:pPr lvl="1"/>
            <a:endParaRPr lang="en-US" dirty="0"/>
          </a:p>
        </p:txBody>
      </p:sp>
    </p:spTree>
    <p:extLst>
      <p:ext uri="{BB962C8B-B14F-4D97-AF65-F5344CB8AC3E}">
        <p14:creationId xmlns:p14="http://schemas.microsoft.com/office/powerpoint/2010/main" val="11254844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98</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input_data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7"/>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i="1" dirty="0"/>
              <a:t>Input data</a:t>
            </a:r>
            <a:r>
              <a:rPr lang="en-US" dirty="0"/>
              <a:t> (treatment strategies and patients) can be generated using </a:t>
            </a:r>
            <a:r>
              <a:rPr lang="en-US" sz="1600" dirty="0">
                <a:solidFill>
                  <a:schemeClr val="accent3"/>
                </a:solidFill>
                <a:latin typeface="Lucida Console" panose="020B0609040504020204" pitchFamily="49" charset="0"/>
              </a:rPr>
              <a:t>expand()</a:t>
            </a:r>
            <a:endParaRPr lang="en-US" dirty="0"/>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Tree>
    <p:extLst>
      <p:ext uri="{BB962C8B-B14F-4D97-AF65-F5344CB8AC3E}">
        <p14:creationId xmlns:p14="http://schemas.microsoft.com/office/powerpoint/2010/main" val="972585161"/>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17493</TotalTime>
  <Words>13445</Words>
  <Application>Microsoft Macintosh PowerPoint</Application>
  <PresentationFormat>On-screen Show (16:9)</PresentationFormat>
  <Paragraphs>1860</Paragraphs>
  <Slides>151</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151</vt:i4>
      </vt:variant>
    </vt:vector>
  </HeadingPairs>
  <TitlesOfParts>
    <vt:vector size="159"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RStudio Cloud</vt:lpstr>
      <vt:lpstr>PowerPoint Presentation</vt:lpstr>
      <vt:lpstr>Criteria that economic models should strive to meet</vt:lpstr>
      <vt:lpstr>Structural uncertainty</vt:lpstr>
      <vt:lpstr>Plugging in model input parameter estimates</vt:lpstr>
      <vt:lpstr>What do we mean with model transparency? </vt:lpstr>
      <vt:lpstr>Modeling in Excel</vt:lpstr>
      <vt:lpstr>PowerPoint Presentation</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Overview</vt:lpstr>
      <vt:lpstr>PowerPoint Presentation</vt:lpstr>
      <vt:lpstr>Model</vt:lpstr>
      <vt:lpstr>Model</vt:lpstr>
      <vt:lpstr>SOC</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Steps</vt:lpstr>
      <vt:lpstr>Complete R script</vt:lpstr>
      <vt:lpstr>Tutorial</vt:lpstr>
      <vt:lpstr>Exercise 2: Incorporating probabilistic sensitivity analysis</vt:lpstr>
      <vt:lpstr>PowerPoint Presentation</vt:lpstr>
      <vt:lpstr>Cost-effectiveness analysis</vt:lpstr>
      <vt:lpstr>Cost-effectiveness analysis</vt:lpstr>
      <vt:lpstr>Cost-effectiveness analysis</vt:lpstr>
      <vt:lpstr>Cost-effectiveness analysis</vt:lpstr>
      <vt:lpstr>Cost-effectiveness plane</vt:lpstr>
      <vt:lpstr>Cost-effectiveness analysis</vt:lpstr>
      <vt:lpstr>Cost-effectiveness analysis</vt:lpstr>
      <vt:lpstr>Cost-effectiveness analysis</vt:lpstr>
      <vt:lpstr>Cost-effectiveness plane</vt:lpstr>
      <vt:lpstr>Cost-effectiveness plane</vt:lpstr>
      <vt:lpstr>Cost-effectiveness plane</vt:lpstr>
      <vt:lpstr>Cost-effectiveness acceptability curve – Simultaneous comparison</vt:lpstr>
      <vt:lpstr>Cost-effectiveness acceptability curve – Simultaneous comparison</vt:lpstr>
      <vt:lpstr>Cost-effectiveness acceptability curve – Simultaneous comparison</vt:lpstr>
      <vt:lpstr>Value of perfect information</vt:lpstr>
      <vt:lpstr>Value of perfect information</vt:lpstr>
      <vt:lpstr>Value of perfect information</vt:lpstr>
      <vt:lpstr>Value of perfect information</vt:lpstr>
      <vt:lpstr>Complete R script</vt:lpstr>
      <vt:lpstr>Tutorial</vt:lpstr>
      <vt:lpstr>Exercise 5: Cost-effectiveness analysis</vt:lpstr>
      <vt:lpstr>PowerPoint Presentation</vt:lpstr>
      <vt:lpstr>PowerPoint Presentation</vt:lpstr>
      <vt:lpstr>What is hesim?</vt:lpstr>
      <vt:lpstr>hesim modeling process</vt:lpstr>
      <vt:lpstr>Economic models with hesim </vt:lpstr>
      <vt:lpstr>Model setup</vt:lpstr>
      <vt:lpstr>Model parameters</vt:lpstr>
      <vt:lpstr>Model parameters – Random number generation (for PSA)</vt:lpstr>
      <vt:lpstr>Model parameters – Transformed parameters</vt:lpstr>
      <vt:lpstr>PowerPoint Presentation</vt:lpstr>
      <vt:lpstr>PowerPoint Presentation</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3: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4: Semi-Markov multi-state model</vt:lpstr>
      <vt:lpstr>PowerPoint Presentation</vt:lpstr>
      <vt:lpstr>PowerPoint Presentation</vt:lpstr>
      <vt:lpstr>PowerPoint Presentation</vt:lpstr>
      <vt:lpstr>So why R for CE modeling?</vt:lpstr>
      <vt:lpstr>Cost-effectiveness analysis with R</vt:lpstr>
      <vt:lpstr>Why hesim?</vt:lpstr>
      <vt:lpstr>User interfaces with R Shiny</vt:lpstr>
      <vt:lpstr>PowerPoint Presentation</vt:lpstr>
      <vt:lpstr>PowerPoint Presentation</vt:lpstr>
      <vt:lpstr>PowerPoint Presentation</vt:lpstr>
      <vt:lpstr>PowerPoint Presentation</vt:lpstr>
      <vt:lpstr>hesim</vt:lpstr>
      <vt:lpstr>hesim overview</vt:lpstr>
      <vt:lpstr>hesim - Parameterization</vt:lpstr>
      <vt:lpstr>hesim - Parameterization</vt:lpstr>
      <vt:lpstr>hesim -  Simulation Constructing an economic model</vt:lpstr>
      <vt:lpstr>hesim -  Simulation Simulating outcomes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1248</cp:revision>
  <cp:lastPrinted>2020-10-13T05:30:04Z</cp:lastPrinted>
  <dcterms:created xsi:type="dcterms:W3CDTF">2014-12-05T18:34:48Z</dcterms:created>
  <dcterms:modified xsi:type="dcterms:W3CDTF">2021-07-24T04:07:18Z</dcterms:modified>
  <cp:category/>
</cp:coreProperties>
</file>